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82"/>
  </p:notesMasterIdLst>
  <p:handoutMasterIdLst>
    <p:handoutMasterId r:id="rId83"/>
  </p:handoutMasterIdLst>
  <p:sldIdLst>
    <p:sldId id="256" r:id="rId2"/>
    <p:sldId id="322" r:id="rId3"/>
    <p:sldId id="257" r:id="rId4"/>
    <p:sldId id="386" r:id="rId5"/>
    <p:sldId id="258" r:id="rId6"/>
    <p:sldId id="382" r:id="rId7"/>
    <p:sldId id="329" r:id="rId8"/>
    <p:sldId id="261" r:id="rId9"/>
    <p:sldId id="262" r:id="rId10"/>
    <p:sldId id="327" r:id="rId11"/>
    <p:sldId id="325" r:id="rId12"/>
    <p:sldId id="263" r:id="rId13"/>
    <p:sldId id="264" r:id="rId14"/>
    <p:sldId id="388" r:id="rId15"/>
    <p:sldId id="389" r:id="rId16"/>
    <p:sldId id="323" r:id="rId17"/>
    <p:sldId id="265" r:id="rId18"/>
    <p:sldId id="266" r:id="rId19"/>
    <p:sldId id="267" r:id="rId20"/>
    <p:sldId id="324" r:id="rId21"/>
    <p:sldId id="326" r:id="rId22"/>
    <p:sldId id="269" r:id="rId23"/>
    <p:sldId id="270" r:id="rId24"/>
    <p:sldId id="271" r:id="rId25"/>
    <p:sldId id="273" r:id="rId26"/>
    <p:sldId id="272" r:id="rId27"/>
    <p:sldId id="330" r:id="rId28"/>
    <p:sldId id="331" r:id="rId29"/>
    <p:sldId id="332" r:id="rId30"/>
    <p:sldId id="333" r:id="rId31"/>
    <p:sldId id="334" r:id="rId32"/>
    <p:sldId id="335" r:id="rId33"/>
    <p:sldId id="336" r:id="rId34"/>
    <p:sldId id="337" r:id="rId35"/>
    <p:sldId id="338" r:id="rId36"/>
    <p:sldId id="339" r:id="rId37"/>
    <p:sldId id="274" r:id="rId38"/>
    <p:sldId id="344" r:id="rId39"/>
    <p:sldId id="345" r:id="rId40"/>
    <p:sldId id="341" r:id="rId41"/>
    <p:sldId id="360" r:id="rId42"/>
    <p:sldId id="383" r:id="rId43"/>
    <p:sldId id="346" r:id="rId44"/>
    <p:sldId id="340" r:id="rId45"/>
    <p:sldId id="347" r:id="rId46"/>
    <p:sldId id="348" r:id="rId47"/>
    <p:sldId id="349" r:id="rId48"/>
    <p:sldId id="350" r:id="rId49"/>
    <p:sldId id="351" r:id="rId50"/>
    <p:sldId id="352" r:id="rId51"/>
    <p:sldId id="353" r:id="rId52"/>
    <p:sldId id="354" r:id="rId53"/>
    <p:sldId id="355" r:id="rId54"/>
    <p:sldId id="356" r:id="rId55"/>
    <p:sldId id="366" r:id="rId56"/>
    <p:sldId id="367" r:id="rId57"/>
    <p:sldId id="359" r:id="rId58"/>
    <p:sldId id="361" r:id="rId59"/>
    <p:sldId id="362" r:id="rId60"/>
    <p:sldId id="363" r:id="rId61"/>
    <p:sldId id="364" r:id="rId62"/>
    <p:sldId id="365" r:id="rId63"/>
    <p:sldId id="391" r:id="rId64"/>
    <p:sldId id="368" r:id="rId65"/>
    <p:sldId id="384" r:id="rId66"/>
    <p:sldId id="369" r:id="rId67"/>
    <p:sldId id="370" r:id="rId68"/>
    <p:sldId id="371" r:id="rId69"/>
    <p:sldId id="372" r:id="rId70"/>
    <p:sldId id="373" r:id="rId71"/>
    <p:sldId id="374" r:id="rId72"/>
    <p:sldId id="375" r:id="rId73"/>
    <p:sldId id="376" r:id="rId74"/>
    <p:sldId id="377" r:id="rId75"/>
    <p:sldId id="378" r:id="rId76"/>
    <p:sldId id="387" r:id="rId77"/>
    <p:sldId id="379" r:id="rId78"/>
    <p:sldId id="380" r:id="rId79"/>
    <p:sldId id="381" r:id="rId80"/>
    <p:sldId id="385" r:id="rId81"/>
  </p:sldIdLst>
  <p:sldSz cx="9144000" cy="6858000" type="screen4x3"/>
  <p:notesSz cx="9313863"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5878"/>
    <a:srgbClr val="EC101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86891" autoAdjust="0"/>
  </p:normalViewPr>
  <p:slideViewPr>
    <p:cSldViewPr>
      <p:cViewPr>
        <p:scale>
          <a:sx n="60" d="100"/>
          <a:sy n="60" d="100"/>
        </p:scale>
        <p:origin x="-3072" y="-978"/>
      </p:cViewPr>
      <p:guideLst>
        <p:guide orient="horz" pos="2160"/>
        <p:guide pos="2880"/>
      </p:guideLst>
    </p:cSldViewPr>
  </p:slideViewPr>
  <p:outlineViewPr>
    <p:cViewPr>
      <p:scale>
        <a:sx n="33" d="100"/>
        <a:sy n="33" d="100"/>
      </p:scale>
      <p:origin x="0" y="190488"/>
    </p:cViewPr>
  </p:outlineViewPr>
  <p:notesTextViewPr>
    <p:cViewPr>
      <p:scale>
        <a:sx n="100" d="100"/>
        <a:sy n="100" d="100"/>
      </p:scale>
      <p:origin x="0" y="0"/>
    </p:cViewPr>
  </p:notesTextViewPr>
  <p:notesViewPr>
    <p:cSldViewPr>
      <p:cViewPr varScale="1">
        <p:scale>
          <a:sx n="51" d="100"/>
          <a:sy n="51" d="100"/>
        </p:scale>
        <p:origin x="-1230" y="-96"/>
      </p:cViewPr>
      <p:guideLst>
        <p:guide orient="horz" pos="2160"/>
        <p:guide pos="293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4035425"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7" name="Footer Placeholder 6"/>
          <p:cNvSpPr>
            <a:spLocks noGrp="1"/>
          </p:cNvSpPr>
          <p:nvPr>
            <p:ph type="ftr" sz="quarter" idx="2"/>
          </p:nvPr>
        </p:nvSpPr>
        <p:spPr>
          <a:xfrm>
            <a:off x="0" y="6513513"/>
            <a:ext cx="4035425"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Tree>
    <p:extLst>
      <p:ext uri="{BB962C8B-B14F-4D97-AF65-F5344CB8AC3E}">
        <p14:creationId xmlns:p14="http://schemas.microsoft.com/office/powerpoint/2010/main" val="213812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5425"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276850" y="0"/>
            <a:ext cx="4035425"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DFE5906-1681-4BFF-8A89-71B933E2C566}" type="datetimeFigureOut">
              <a:rPr lang="en-US"/>
              <a:pPr>
                <a:defRPr/>
              </a:pPr>
              <a:t>3/10/2021</a:t>
            </a:fld>
            <a:endParaRPr lang="en-US"/>
          </a:p>
        </p:txBody>
      </p:sp>
      <p:sp>
        <p:nvSpPr>
          <p:cNvPr id="4" name="Slide Image Placeholder 3"/>
          <p:cNvSpPr>
            <a:spLocks noGrp="1" noRot="1" noChangeAspect="1"/>
          </p:cNvSpPr>
          <p:nvPr>
            <p:ph type="sldImg" idx="2"/>
          </p:nvPr>
        </p:nvSpPr>
        <p:spPr>
          <a:xfrm>
            <a:off x="2941638" y="514350"/>
            <a:ext cx="3430587"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31863" y="3257550"/>
            <a:ext cx="7450137"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4035425"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276850" y="6513513"/>
            <a:ext cx="4035425"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D9942AA-2684-47A5-BD3E-1144423C69D2}" type="slidenum">
              <a:rPr lang="en-US"/>
              <a:pPr>
                <a:defRPr/>
              </a:pPr>
              <a:t>‹#›</a:t>
            </a:fld>
            <a:endParaRPr lang="en-US"/>
          </a:p>
        </p:txBody>
      </p:sp>
    </p:spTree>
    <p:extLst>
      <p:ext uri="{BB962C8B-B14F-4D97-AF65-F5344CB8AC3E}">
        <p14:creationId xmlns:p14="http://schemas.microsoft.com/office/powerpoint/2010/main" val="18202139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Rip/Edit (Stolen) From the NRA Basic Pistol PPTs and the NC PPSB Unarmed and the Red Book – then DLW-</a:t>
            </a:r>
            <a:r>
              <a:rPr lang="en-US" dirty="0" err="1" smtClean="0"/>
              <a:t>ed</a:t>
            </a:r>
            <a:r>
              <a:rPr lang="en-US" dirty="0" smtClean="0"/>
              <a:t> – 8.18.13-8.25.13,</a:t>
            </a:r>
            <a:r>
              <a:rPr lang="en-US" baseline="0" dirty="0" smtClean="0"/>
              <a:t> update for 10.1.13 effective laws/rules changes; updated 10.28-29.13 w/the “IV” Red Book 9.20.17 ‘finally’ updated with the VI </a:t>
            </a:r>
            <a:r>
              <a:rPr lang="en-US" baseline="0" dirty="0" smtClean="0"/>
              <a:t>book, 3.10.21 updating to the VII (2020) book.</a:t>
            </a:r>
            <a:endParaRPr lang="en-US" baseline="0" dirty="0" smtClean="0"/>
          </a:p>
        </p:txBody>
      </p:sp>
      <p:sp>
        <p:nvSpPr>
          <p:cNvPr id="4" name="Slide Number Placeholder 3"/>
          <p:cNvSpPr>
            <a:spLocks noGrp="1"/>
          </p:cNvSpPr>
          <p:nvPr>
            <p:ph type="sldNum" sz="quarter" idx="5"/>
          </p:nvPr>
        </p:nvSpPr>
        <p:spPr/>
        <p:txBody>
          <a:bodyPr/>
          <a:lstStyle/>
          <a:p>
            <a:pPr>
              <a:defRPr/>
            </a:pPr>
            <a:fld id="{D9D13CF8-6A8E-470E-B800-EA6813D645CC}"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A7E969E-8EEF-43B5-B101-D115BDEFBDF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DA99D11-A675-4189-92B0-8F9DA19105E3}"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79A978E-1C30-4827-B040-D4DAE7B45CF2}"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35DA213-2F6D-4B5E-A2AA-9468869C35A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Added 1.19.14 - 9.20.17 stretched a little</a:t>
            </a:r>
          </a:p>
        </p:txBody>
      </p:sp>
      <p:sp>
        <p:nvSpPr>
          <p:cNvPr id="4" name="Slide Number Placeholder 3"/>
          <p:cNvSpPr>
            <a:spLocks noGrp="1"/>
          </p:cNvSpPr>
          <p:nvPr>
            <p:ph type="sldNum" sz="quarter" idx="5"/>
          </p:nvPr>
        </p:nvSpPr>
        <p:spPr/>
        <p:txBody>
          <a:bodyPr/>
          <a:lstStyle/>
          <a:p>
            <a:pPr>
              <a:defRPr/>
            </a:pPr>
            <a:fld id="{B35DA213-2F6D-4B5E-A2AA-9468869C35A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Added 9.20.17 w/Patrick Riley 6.2016</a:t>
            </a:r>
            <a:r>
              <a:rPr lang="en-US" baseline="0" dirty="0" smtClean="0"/>
              <a:t> photo</a:t>
            </a:r>
            <a:endParaRPr lang="en-US" dirty="0" smtClean="0"/>
          </a:p>
        </p:txBody>
      </p:sp>
      <p:sp>
        <p:nvSpPr>
          <p:cNvPr id="4" name="Slide Number Placeholder 3"/>
          <p:cNvSpPr>
            <a:spLocks noGrp="1"/>
          </p:cNvSpPr>
          <p:nvPr>
            <p:ph type="sldNum" sz="quarter" idx="5"/>
          </p:nvPr>
        </p:nvSpPr>
        <p:spPr/>
        <p:txBody>
          <a:bodyPr/>
          <a:lstStyle/>
          <a:p>
            <a:pPr>
              <a:defRPr/>
            </a:pPr>
            <a:fld id="{B35DA213-2F6D-4B5E-A2AA-9468869C35A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230BD6E-9ECF-4352-8887-AB6C35289AF3}"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F6DC350-9281-4210-8DD6-996E299BE558}"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837D684-B0CB-4E39-B996-80A93535F561}"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A44DF73-0970-4F89-9258-9E4611779412}"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11F408E-5333-413E-943B-E5CB6AEC570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1A98912-BCC6-4A7E-A38D-56CE13FFA9D9}"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DBCC3AF-B68D-4819-A116-75B6D92286F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C16ACD5-4D1B-4CE5-BB2C-79FF8E4E2CC2}"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9A991C5-C13C-470B-A67E-686B345C4458}"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96EC423-8E3B-45D3-BE26-3103E7A0BDDB}"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 correct page number – 9.20.17 change page # from 25 to </a:t>
            </a:r>
            <a:r>
              <a:rPr lang="en-US" dirty="0" smtClean="0"/>
              <a:t>28 – 3.10.21 </a:t>
            </a:r>
            <a:r>
              <a:rPr lang="en-US" dirty="0" err="1" smtClean="0"/>
              <a:t>rb</a:t>
            </a:r>
            <a:r>
              <a:rPr lang="en-US" dirty="0" smtClean="0"/>
              <a:t> </a:t>
            </a:r>
            <a:r>
              <a:rPr lang="en-US" dirty="0" err="1" smtClean="0"/>
              <a:t>pg</a:t>
            </a:r>
            <a:r>
              <a:rPr lang="en-US" dirty="0" smtClean="0"/>
              <a:t> 28 to 29</a:t>
            </a:r>
            <a:endParaRPr lang="en-US" dirty="0" smtClean="0"/>
          </a:p>
        </p:txBody>
      </p:sp>
      <p:sp>
        <p:nvSpPr>
          <p:cNvPr id="4" name="Slide Number Placeholder 3"/>
          <p:cNvSpPr>
            <a:spLocks noGrp="1"/>
          </p:cNvSpPr>
          <p:nvPr>
            <p:ph type="sldNum" sz="quarter" idx="5"/>
          </p:nvPr>
        </p:nvSpPr>
        <p:spPr/>
        <p:txBody>
          <a:bodyPr/>
          <a:lstStyle/>
          <a:p>
            <a:pPr>
              <a:defRPr/>
            </a:pPr>
            <a:fld id="{2A1CAD4F-CB97-4DA6-80D3-FE5148DEBE08}"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 added “words again” re: ignorance is NOT a lack of knowledge, it is the “choice to ignore knowledge”; added “mechanics”;</a:t>
            </a:r>
          </a:p>
          <a:p>
            <a:endParaRPr lang="en-US" dirty="0" smtClean="0"/>
          </a:p>
        </p:txBody>
      </p:sp>
      <p:sp>
        <p:nvSpPr>
          <p:cNvPr id="4" name="Slide Number Placeholder 3"/>
          <p:cNvSpPr>
            <a:spLocks noGrp="1"/>
          </p:cNvSpPr>
          <p:nvPr>
            <p:ph type="sldNum" sz="quarter" idx="5"/>
          </p:nvPr>
        </p:nvSpPr>
        <p:spPr/>
        <p:txBody>
          <a:bodyPr/>
          <a:lstStyle/>
          <a:p>
            <a:pPr>
              <a:defRPr/>
            </a:pPr>
            <a:fld id="{D7C9332D-B8AA-4A53-8A57-2229F37EB413}"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7837C4E-5696-4585-AD1D-94442AFDEEAE}"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6CDCD2-BA86-4411-AF59-56295284AD9E}"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009767C-1777-49DC-8C49-9B7A29DA32B8}"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10.28.13 change page # 9.20.17 change page # from 24 to </a:t>
            </a:r>
            <a:r>
              <a:rPr lang="en-US" dirty="0" smtClean="0"/>
              <a:t>27; 3.10.21 </a:t>
            </a:r>
            <a:r>
              <a:rPr lang="en-US" dirty="0" err="1" smtClean="0"/>
              <a:t>rb</a:t>
            </a:r>
            <a:r>
              <a:rPr lang="en-US" baseline="0" dirty="0" smtClean="0"/>
              <a:t> page 27 to 28</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7475D92C-A6E5-4901-A31F-7F50B996DAA9}"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DF0EF5B-F599-46CD-B529-D892EB77D0B2}"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CD49937-04C8-4E0D-BF2E-85B08809E84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BC002FB-8831-4143-ABBD-9615589058F2}"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1B81A97-583A-406B-B206-A91CAD22ECB5}"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7EE0433-19D2-411B-9316-15ECBDEF2A69}"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28FB933-FED4-4A83-9B91-C01254104B65}"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AD16AB2-9E12-4431-B71B-971A7B4443B0}"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9957227-9769-4D8B-8EDC-6405C50CE118}"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a:t>
            </a:r>
            <a:r>
              <a:rPr lang="en-US" baseline="0" dirty="0" smtClean="0"/>
              <a:t> – change “…Firmly against heel of shooting hand” to “…firmly against the grip panel”</a:t>
            </a:r>
            <a:endParaRPr lang="en-US" dirty="0" smtClean="0"/>
          </a:p>
        </p:txBody>
      </p:sp>
      <p:sp>
        <p:nvSpPr>
          <p:cNvPr id="4" name="Slide Number Placeholder 3"/>
          <p:cNvSpPr>
            <a:spLocks noGrp="1"/>
          </p:cNvSpPr>
          <p:nvPr>
            <p:ph type="sldNum" sz="quarter" idx="5"/>
          </p:nvPr>
        </p:nvSpPr>
        <p:spPr/>
        <p:txBody>
          <a:bodyPr/>
          <a:lstStyle/>
          <a:p>
            <a:pPr>
              <a:defRPr/>
            </a:pPr>
            <a:fld id="{D0A8FEFA-3036-4143-A13F-88167E799042}"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321E3FD-7A80-4ED6-8D80-61CAA683102D}"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F7019ED-CD7A-4312-9C8F-E482E984256C}"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 – In CCW context discuss: none of this will happen, many times sitting/car</a:t>
            </a:r>
          </a:p>
        </p:txBody>
      </p:sp>
      <p:sp>
        <p:nvSpPr>
          <p:cNvPr id="4" name="Slide Number Placeholder 3"/>
          <p:cNvSpPr>
            <a:spLocks noGrp="1"/>
          </p:cNvSpPr>
          <p:nvPr>
            <p:ph type="sldNum" sz="quarter" idx="5"/>
          </p:nvPr>
        </p:nvSpPr>
        <p:spPr/>
        <p:txBody>
          <a:bodyPr/>
          <a:lstStyle/>
          <a:p>
            <a:pPr>
              <a:defRPr/>
            </a:pPr>
            <a:fld id="{5BC8154E-485B-423C-819D-B2C345572F5D}"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8376494-EBEF-4B94-8235-1EB2388F1A8B}"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10.28.13 added</a:t>
            </a:r>
            <a:r>
              <a:rPr lang="en-US" baseline="0" dirty="0" smtClean="0"/>
              <a:t> page/section info; 9/20/17 Changed page from 40 to </a:t>
            </a:r>
            <a:r>
              <a:rPr lang="en-US" baseline="0" dirty="0" smtClean="0"/>
              <a:t>44; 3.10.21 removed </a:t>
            </a:r>
            <a:r>
              <a:rPr lang="en-US" sz="1200" b="1" dirty="0" smtClean="0"/>
              <a:t> F.1. (2</a:t>
            </a:r>
            <a:r>
              <a:rPr lang="en-US" sz="1200" b="1" baseline="30000" dirty="0" smtClean="0"/>
              <a:t>nd</a:t>
            </a:r>
            <a:r>
              <a:rPr lang="en-US" sz="1200" b="1" dirty="0" smtClean="0"/>
              <a:t> Paragraph)</a:t>
            </a:r>
            <a:r>
              <a:rPr lang="en-US" sz="1200" b="0" baseline="0" dirty="0" smtClean="0"/>
              <a:t> changed to </a:t>
            </a:r>
            <a:r>
              <a:rPr lang="en-US" sz="1200" b="0" baseline="0" dirty="0" err="1" smtClean="0"/>
              <a:t>pgs</a:t>
            </a:r>
            <a:r>
              <a:rPr lang="en-US" sz="1200" b="0" baseline="0" dirty="0" smtClean="0"/>
              <a:t> 44-46</a:t>
            </a:r>
            <a:endParaRPr lang="en-US" sz="1200" b="1" dirty="0" smtClean="0"/>
          </a:p>
        </p:txBody>
      </p:sp>
      <p:sp>
        <p:nvSpPr>
          <p:cNvPr id="4" name="Slide Number Placeholder 3"/>
          <p:cNvSpPr>
            <a:spLocks noGrp="1"/>
          </p:cNvSpPr>
          <p:nvPr>
            <p:ph type="sldNum" sz="quarter" idx="5"/>
          </p:nvPr>
        </p:nvSpPr>
        <p:spPr/>
        <p:txBody>
          <a:bodyPr/>
          <a:lstStyle/>
          <a:p>
            <a:pPr>
              <a:defRPr/>
            </a:pPr>
            <a:fld id="{6E7907DA-FB96-47B4-8CF9-E8B732F9AD23}"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3.10.21 change ‘pistol shooting’ to ‘handgun shooting’.</a:t>
            </a:r>
            <a:endParaRPr lang="en-US" dirty="0" smtClean="0"/>
          </a:p>
        </p:txBody>
      </p:sp>
      <p:sp>
        <p:nvSpPr>
          <p:cNvPr id="4" name="Slide Number Placeholder 3"/>
          <p:cNvSpPr>
            <a:spLocks noGrp="1"/>
          </p:cNvSpPr>
          <p:nvPr>
            <p:ph type="sldNum" sz="quarter" idx="5"/>
          </p:nvPr>
        </p:nvSpPr>
        <p:spPr/>
        <p:txBody>
          <a:bodyPr/>
          <a:lstStyle/>
          <a:p>
            <a:pPr>
              <a:defRPr/>
            </a:pPr>
            <a:fld id="{D1619FDF-8A4C-4EAD-8CCC-5ADF3BBE64FC}"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FE989B7-B1D7-41CB-95F5-CCD0AF587EB5}"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C794C1B-9A2B-41C4-86EC-5C17287223C3}"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A3283DC-031C-44BB-B15A-C007F627D800}"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F6ADF78-D895-4889-B762-5FA646A35C06}"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3693638-A8D8-4F86-9216-F42CABE229C4}"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C117E6B-3CF8-4C70-9B98-FD56F79DBC36}"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EBE3141-5CA7-4C05-B763-AC2022A4D5E0}"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01F9268-9CFC-4E7E-944F-F1A4D0315A66}"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69D03FC-8259-473D-A61E-A9D378AD072A}"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 Removed all reference to the NRA’s “hold breath” – 9.20.17 change page number from 37 to 41,</a:t>
            </a:r>
            <a:r>
              <a:rPr lang="en-US" baseline="0" dirty="0" smtClean="0"/>
              <a:t> move red book ref to top, berate the holding </a:t>
            </a:r>
            <a:r>
              <a:rPr lang="en-US" baseline="0" dirty="0" smtClean="0"/>
              <a:t>breath; 3.10.21 </a:t>
            </a:r>
            <a:r>
              <a:rPr lang="en-US" baseline="0" dirty="0" err="1" smtClean="0"/>
              <a:t>rb</a:t>
            </a:r>
            <a:r>
              <a:rPr lang="en-US" baseline="0" dirty="0" smtClean="0"/>
              <a:t> </a:t>
            </a:r>
            <a:r>
              <a:rPr lang="en-US" baseline="0" dirty="0" err="1" smtClean="0"/>
              <a:t>pg</a:t>
            </a:r>
            <a:r>
              <a:rPr lang="en-US" baseline="0" dirty="0" smtClean="0"/>
              <a:t> 41 to 42, update the quote, change to “sniper”</a:t>
            </a:r>
            <a:endParaRPr lang="en-US" dirty="0" smtClean="0"/>
          </a:p>
        </p:txBody>
      </p:sp>
      <p:sp>
        <p:nvSpPr>
          <p:cNvPr id="4" name="Slide Number Placeholder 3"/>
          <p:cNvSpPr>
            <a:spLocks noGrp="1"/>
          </p:cNvSpPr>
          <p:nvPr>
            <p:ph type="sldNum" sz="quarter" idx="5"/>
          </p:nvPr>
        </p:nvSpPr>
        <p:spPr/>
        <p:txBody>
          <a:bodyPr/>
          <a:lstStyle/>
          <a:p>
            <a:pPr>
              <a:defRPr/>
            </a:pPr>
            <a:fld id="{420A4ED6-A13C-4112-9533-AE7DB2447CE9}"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9543732-29AA-4632-AC99-441AB8B4BA62}"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9.20.17</a:t>
            </a:r>
            <a:r>
              <a:rPr lang="en-US" baseline="0" dirty="0" smtClean="0"/>
              <a:t> deleted “two most important… aiming/trigger” slide after</a:t>
            </a:r>
            <a:endParaRPr lang="en-US" dirty="0" smtClean="0"/>
          </a:p>
        </p:txBody>
      </p:sp>
      <p:sp>
        <p:nvSpPr>
          <p:cNvPr id="4" name="Slide Number Placeholder 3"/>
          <p:cNvSpPr>
            <a:spLocks noGrp="1"/>
          </p:cNvSpPr>
          <p:nvPr>
            <p:ph type="sldNum" sz="quarter" idx="5"/>
          </p:nvPr>
        </p:nvSpPr>
        <p:spPr/>
        <p:txBody>
          <a:bodyPr/>
          <a:lstStyle/>
          <a:p>
            <a:pPr>
              <a:defRPr/>
            </a:pPr>
            <a:fld id="{995A2B13-1E0C-462B-AB5D-794C2AF8584B}"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B51D7DA-61EA-486E-A3EC-0FABBF2C57BC}"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4543B45-BD10-42A8-AEDA-BFDBDAC59625}"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38E466B-A754-42C8-B340-D3464274A0A9}"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0CB8BEA-BF12-4E4B-820A-5798973D5634}"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177624E-0703-4EE2-9AC1-3EEF1D260AB9}"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10.28.13 new page #  9.20.17 page change</a:t>
            </a:r>
            <a:r>
              <a:rPr lang="en-US" baseline="0" dirty="0" smtClean="0"/>
              <a:t> 15-16 letters updated (c=f</a:t>
            </a:r>
            <a:r>
              <a:rPr lang="en-US" baseline="0" dirty="0" smtClean="0"/>
              <a:t>); 3.10.21 finally get rid of Earp, </a:t>
            </a:r>
            <a:r>
              <a:rPr lang="en-US" baseline="0" dirty="0" err="1" smtClean="0"/>
              <a:t>redbook</a:t>
            </a:r>
            <a:r>
              <a:rPr lang="en-US" baseline="0" dirty="0" smtClean="0"/>
              <a:t> </a:t>
            </a:r>
            <a:r>
              <a:rPr lang="en-US" baseline="0" dirty="0" err="1" smtClean="0"/>
              <a:t>pg</a:t>
            </a:r>
            <a:r>
              <a:rPr lang="en-US" baseline="0" dirty="0" smtClean="0"/>
              <a:t> 16 to 17</a:t>
            </a:r>
            <a:endParaRPr lang="en-US" dirty="0" smtClean="0"/>
          </a:p>
        </p:txBody>
      </p:sp>
      <p:sp>
        <p:nvSpPr>
          <p:cNvPr id="4" name="Slide Number Placeholder 3"/>
          <p:cNvSpPr>
            <a:spLocks noGrp="1"/>
          </p:cNvSpPr>
          <p:nvPr>
            <p:ph type="sldNum" sz="quarter" idx="5"/>
          </p:nvPr>
        </p:nvSpPr>
        <p:spPr/>
        <p:txBody>
          <a:bodyPr/>
          <a:lstStyle/>
          <a:p>
            <a:pPr>
              <a:defRPr/>
            </a:pPr>
            <a:fld id="{B3995CCF-13AA-402C-AFE5-933C66115097}"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6F866DF-DDC1-41D9-BBF2-43E6DC3AC6EA}"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89C546A-760F-4665-B907-0652A1A6840B}"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9.20.17 added ‘not for carry/defense</a:t>
            </a:r>
            <a:r>
              <a:rPr lang="en-US" baseline="0" dirty="0" smtClean="0"/>
              <a:t> gun’ note</a:t>
            </a:r>
            <a:endParaRPr lang="en-US" dirty="0" smtClean="0"/>
          </a:p>
        </p:txBody>
      </p:sp>
      <p:sp>
        <p:nvSpPr>
          <p:cNvPr id="4" name="Slide Number Placeholder 3"/>
          <p:cNvSpPr>
            <a:spLocks noGrp="1"/>
          </p:cNvSpPr>
          <p:nvPr>
            <p:ph type="sldNum" sz="quarter" idx="5"/>
          </p:nvPr>
        </p:nvSpPr>
        <p:spPr/>
        <p:txBody>
          <a:bodyPr/>
          <a:lstStyle/>
          <a:p>
            <a:pPr>
              <a:defRPr/>
            </a:pPr>
            <a:fld id="{10D268CA-4086-40F2-A0E2-C48DB44F36D0}"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3.10.21 added</a:t>
            </a:r>
            <a:endParaRPr lang="en-US" dirty="0" smtClean="0"/>
          </a:p>
        </p:txBody>
      </p:sp>
      <p:sp>
        <p:nvSpPr>
          <p:cNvPr id="4" name="Slide Number Placeholder 3"/>
          <p:cNvSpPr>
            <a:spLocks noGrp="1"/>
          </p:cNvSpPr>
          <p:nvPr>
            <p:ph type="sldNum" sz="quarter" idx="5"/>
          </p:nvPr>
        </p:nvSpPr>
        <p:spPr/>
        <p:txBody>
          <a:bodyPr/>
          <a:lstStyle/>
          <a:p>
            <a:pPr>
              <a:defRPr/>
            </a:pPr>
            <a:fld id="{7817448E-3F40-4D5E-9ABA-194435729D3B}"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820BFB9-44DA-483B-ABB4-0974EE47EDD7}"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a:t>
            </a:r>
            <a:r>
              <a:rPr lang="en-US" baseline="0" dirty="0" smtClean="0"/>
              <a:t> – fix page # 9.20.17 page from 6 to 7 – remove the calling of “Stand your Ground / Castle</a:t>
            </a:r>
            <a:r>
              <a:rPr lang="en-US" baseline="0" dirty="0" smtClean="0"/>
              <a:t>..”; 3.10.21 </a:t>
            </a:r>
            <a:r>
              <a:rPr lang="en-US" baseline="0" dirty="0" err="1" smtClean="0"/>
              <a:t>rb</a:t>
            </a:r>
            <a:r>
              <a:rPr lang="en-US" baseline="0" dirty="0" smtClean="0"/>
              <a:t> </a:t>
            </a:r>
            <a:r>
              <a:rPr lang="en-US" baseline="0" dirty="0" err="1" smtClean="0"/>
              <a:t>pg</a:t>
            </a:r>
            <a:r>
              <a:rPr lang="en-US" baseline="0" dirty="0" smtClean="0"/>
              <a:t> 7 to 8</a:t>
            </a:r>
            <a:endParaRPr lang="en-US" dirty="0" smtClean="0"/>
          </a:p>
        </p:txBody>
      </p:sp>
      <p:sp>
        <p:nvSpPr>
          <p:cNvPr id="4" name="Slide Number Placeholder 3"/>
          <p:cNvSpPr>
            <a:spLocks noGrp="1"/>
          </p:cNvSpPr>
          <p:nvPr>
            <p:ph type="sldNum" sz="quarter" idx="5"/>
          </p:nvPr>
        </p:nvSpPr>
        <p:spPr/>
        <p:txBody>
          <a:bodyPr/>
          <a:lstStyle/>
          <a:p>
            <a:pPr>
              <a:defRPr/>
            </a:pPr>
            <a:fld id="{248D97C8-FACB-489A-9EEC-86B3AB5E617A}"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a:t>
            </a:r>
            <a:r>
              <a:rPr lang="en-US" baseline="0" dirty="0" smtClean="0"/>
              <a:t> – fix page # 9.20.17 pages 6-9 = 7-10; remove waitress; page 6 changed to 8, removed ‘sounds like..’ 12c=14c; </a:t>
            </a:r>
            <a:r>
              <a:rPr lang="en-US" baseline="0" dirty="0" smtClean="0"/>
              <a:t>9a=10a; 3.10.21 </a:t>
            </a:r>
            <a:r>
              <a:rPr lang="en-US" baseline="0" dirty="0" err="1" smtClean="0"/>
              <a:t>rb</a:t>
            </a:r>
            <a:r>
              <a:rPr lang="en-US" baseline="0" dirty="0" smtClean="0"/>
              <a:t> </a:t>
            </a:r>
            <a:r>
              <a:rPr lang="en-US" baseline="0" dirty="0" err="1" smtClean="0"/>
              <a:t>pg</a:t>
            </a:r>
            <a:r>
              <a:rPr lang="en-US" baseline="0" dirty="0" smtClean="0"/>
              <a:t> 7-10 to 8-11, foot note page numbers, caveat now unlettered, and trick Q reminder, remove Chad T.</a:t>
            </a:r>
            <a:endParaRPr lang="en-US" dirty="0" smtClean="0"/>
          </a:p>
        </p:txBody>
      </p:sp>
      <p:sp>
        <p:nvSpPr>
          <p:cNvPr id="4" name="Slide Number Placeholder 3"/>
          <p:cNvSpPr>
            <a:spLocks noGrp="1"/>
          </p:cNvSpPr>
          <p:nvPr>
            <p:ph type="sldNum" sz="quarter" idx="5"/>
          </p:nvPr>
        </p:nvSpPr>
        <p:spPr/>
        <p:txBody>
          <a:bodyPr/>
          <a:lstStyle/>
          <a:p>
            <a:pPr>
              <a:defRPr/>
            </a:pPr>
            <a:fld id="{D37F4F87-BFC2-47F6-80AE-092B2FA23B19}"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a:t>
            </a:r>
            <a:r>
              <a:rPr lang="en-US" baseline="0" dirty="0" smtClean="0"/>
              <a:t> – correct page #s; 9.20.2017 change a.k.a. to NOT; fix page </a:t>
            </a:r>
            <a:r>
              <a:rPr lang="en-US" baseline="0" dirty="0" smtClean="0"/>
              <a:t>numbers; 3.10.21 fix page numbers</a:t>
            </a:r>
            <a:endParaRPr lang="en-US" dirty="0" smtClean="0"/>
          </a:p>
        </p:txBody>
      </p:sp>
      <p:sp>
        <p:nvSpPr>
          <p:cNvPr id="4" name="Slide Number Placeholder 3"/>
          <p:cNvSpPr>
            <a:spLocks noGrp="1"/>
          </p:cNvSpPr>
          <p:nvPr>
            <p:ph type="sldNum" sz="quarter" idx="5"/>
          </p:nvPr>
        </p:nvSpPr>
        <p:spPr/>
        <p:txBody>
          <a:bodyPr/>
          <a:lstStyle/>
          <a:p>
            <a:pPr>
              <a:defRPr/>
            </a:pPr>
            <a:fld id="{AA4926C0-BA7F-4A57-9CD6-EDA48851BA60}"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a:t>
            </a:r>
            <a:r>
              <a:rPr lang="en-US" baseline="0" dirty="0" smtClean="0"/>
              <a:t> correct page numbers: “Arrest” (NC law) = move someone against their will; deny the right of “free” movement; deliver to court against their will</a:t>
            </a:r>
          </a:p>
          <a:p>
            <a:r>
              <a:rPr lang="en-US" baseline="0" dirty="0" smtClean="0"/>
              <a:t>9.20.17: </a:t>
            </a:r>
            <a:r>
              <a:rPr lang="en-US" baseline="0" dirty="0" err="1" smtClean="0"/>
              <a:t>pg</a:t>
            </a:r>
            <a:r>
              <a:rPr lang="en-US" baseline="0" dirty="0" smtClean="0"/>
              <a:t> 9 = </a:t>
            </a:r>
            <a:r>
              <a:rPr lang="en-US" baseline="0" dirty="0" smtClean="0"/>
              <a:t>10; 3.10.21 </a:t>
            </a:r>
            <a:r>
              <a:rPr lang="en-US" baseline="0" dirty="0" err="1" smtClean="0"/>
              <a:t>rb</a:t>
            </a:r>
            <a:r>
              <a:rPr lang="en-US" baseline="0" dirty="0" smtClean="0"/>
              <a:t> </a:t>
            </a:r>
            <a:r>
              <a:rPr lang="en-US" baseline="0" dirty="0" err="1" smtClean="0"/>
              <a:t>pg</a:t>
            </a:r>
            <a:r>
              <a:rPr lang="en-US" baseline="0" dirty="0" smtClean="0"/>
              <a:t> 10 to 11 and MAY NOTs 10—13 = 11-13</a:t>
            </a:r>
            <a:endParaRPr lang="en-US" dirty="0" smtClean="0"/>
          </a:p>
        </p:txBody>
      </p:sp>
      <p:sp>
        <p:nvSpPr>
          <p:cNvPr id="4" name="Slide Number Placeholder 3"/>
          <p:cNvSpPr>
            <a:spLocks noGrp="1"/>
          </p:cNvSpPr>
          <p:nvPr>
            <p:ph type="sldNum" sz="quarter" idx="5"/>
          </p:nvPr>
        </p:nvSpPr>
        <p:spPr/>
        <p:txBody>
          <a:bodyPr/>
          <a:lstStyle/>
          <a:p>
            <a:pPr>
              <a:defRPr/>
            </a:pPr>
            <a:fld id="{8E2F807E-5CDD-4AA3-A19C-3ED055C1ECA2}"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 – correct page #</a:t>
            </a:r>
          </a:p>
          <a:p>
            <a:r>
              <a:rPr lang="en-US" dirty="0" smtClean="0"/>
              <a:t>9.20.17 – page </a:t>
            </a:r>
            <a:r>
              <a:rPr lang="en-US" dirty="0" smtClean="0"/>
              <a:t>11-12=12-13; 3.10.21 page = 13-14</a:t>
            </a:r>
            <a:endParaRPr lang="en-US" dirty="0" smtClean="0"/>
          </a:p>
        </p:txBody>
      </p:sp>
      <p:sp>
        <p:nvSpPr>
          <p:cNvPr id="4" name="Slide Number Placeholder 3"/>
          <p:cNvSpPr>
            <a:spLocks noGrp="1"/>
          </p:cNvSpPr>
          <p:nvPr>
            <p:ph type="sldNum" sz="quarter" idx="5"/>
          </p:nvPr>
        </p:nvSpPr>
        <p:spPr/>
        <p:txBody>
          <a:bodyPr/>
          <a:lstStyle/>
          <a:p>
            <a:pPr>
              <a:defRPr/>
            </a:pPr>
            <a:fld id="{EDA153A5-C9B4-4174-A187-3C6E075B0A5B}"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10.28.13</a:t>
            </a:r>
            <a:r>
              <a:rPr lang="en-US" baseline="0" dirty="0" smtClean="0"/>
              <a:t> correct page #s. </a:t>
            </a:r>
            <a:r>
              <a:rPr lang="en-US" dirty="0" smtClean="0"/>
              <a:t>9.20.17 page change</a:t>
            </a:r>
            <a:r>
              <a:rPr lang="en-US" baseline="0" dirty="0" smtClean="0"/>
              <a:t> 15-16 letters updated (c=f) and 28=31 </a:t>
            </a:r>
            <a:r>
              <a:rPr lang="en-US" baseline="0" dirty="0" smtClean="0"/>
              <a:t>handguns; 3.10.21 </a:t>
            </a:r>
            <a:r>
              <a:rPr lang="en-US" baseline="0" dirty="0" err="1" smtClean="0"/>
              <a:t>pg</a:t>
            </a:r>
            <a:r>
              <a:rPr lang="en-US" baseline="0" dirty="0" smtClean="0"/>
              <a:t> #s bigger font</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A0A379E6-54AA-4C56-8414-D4F867B1C556}"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10.29.13 correct page #s – add “</a:t>
            </a:r>
            <a:r>
              <a:rPr lang="en-US" dirty="0" err="1" smtClean="0"/>
              <a:t>mis</a:t>
            </a:r>
            <a:r>
              <a:rPr lang="en-US" dirty="0" smtClean="0"/>
              <a:t>-numbered” for page 15: 1,2,3,3,e</a:t>
            </a:r>
          </a:p>
          <a:p>
            <a:r>
              <a:rPr lang="en-US" dirty="0" smtClean="0"/>
              <a:t>9.20.17 </a:t>
            </a:r>
            <a:r>
              <a:rPr lang="en-US" dirty="0" err="1" smtClean="0"/>
              <a:t>pg</a:t>
            </a:r>
            <a:r>
              <a:rPr lang="en-US" dirty="0" smtClean="0"/>
              <a:t> </a:t>
            </a:r>
            <a:r>
              <a:rPr lang="en-US" dirty="0" smtClean="0"/>
              <a:t>14-15=15-16; 3.10.21 p 16-17</a:t>
            </a:r>
            <a:endParaRPr lang="en-US" dirty="0" smtClean="0"/>
          </a:p>
        </p:txBody>
      </p:sp>
      <p:sp>
        <p:nvSpPr>
          <p:cNvPr id="4" name="Slide Number Placeholder 3"/>
          <p:cNvSpPr>
            <a:spLocks noGrp="1"/>
          </p:cNvSpPr>
          <p:nvPr>
            <p:ph type="sldNum" sz="quarter" idx="5"/>
          </p:nvPr>
        </p:nvSpPr>
        <p:spPr/>
        <p:txBody>
          <a:bodyPr/>
          <a:lstStyle/>
          <a:p>
            <a:pPr>
              <a:defRPr/>
            </a:pPr>
            <a:fld id="{64D87C49-9F41-41DE-9123-EEB6D525E165}"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 – note: (f) incorrect – see previous slide re </a:t>
            </a:r>
            <a:r>
              <a:rPr lang="en-US" dirty="0" err="1" smtClean="0"/>
              <a:t>mis</a:t>
            </a:r>
            <a:r>
              <a:rPr lang="en-US" dirty="0" smtClean="0"/>
              <a:t>-numbering</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9.20.17 page 15-16 = 16-17; correct page numbers (most +1)</a:t>
            </a:r>
          </a:p>
          <a:p>
            <a:endParaRPr lang="en-US" dirty="0" smtClean="0"/>
          </a:p>
        </p:txBody>
      </p:sp>
      <p:sp>
        <p:nvSpPr>
          <p:cNvPr id="4" name="Slide Number Placeholder 3"/>
          <p:cNvSpPr>
            <a:spLocks noGrp="1"/>
          </p:cNvSpPr>
          <p:nvPr>
            <p:ph type="sldNum" sz="quarter" idx="5"/>
          </p:nvPr>
        </p:nvSpPr>
        <p:spPr/>
        <p:txBody>
          <a:bodyPr/>
          <a:lstStyle/>
          <a:p>
            <a:pPr>
              <a:defRPr/>
            </a:pPr>
            <a:fld id="{D238A631-254A-47FD-BE1F-16BB8DBE45C2}"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9.20.17 – page 16=17</a:t>
            </a:r>
          </a:p>
          <a:p>
            <a:endParaRPr lang="en-US" dirty="0" smtClean="0"/>
          </a:p>
        </p:txBody>
      </p:sp>
      <p:sp>
        <p:nvSpPr>
          <p:cNvPr id="4" name="Slide Number Placeholder 3"/>
          <p:cNvSpPr>
            <a:spLocks noGrp="1"/>
          </p:cNvSpPr>
          <p:nvPr>
            <p:ph type="sldNum" sz="quarter" idx="5"/>
          </p:nvPr>
        </p:nvSpPr>
        <p:spPr/>
        <p:txBody>
          <a:bodyPr/>
          <a:lstStyle/>
          <a:p>
            <a:pPr>
              <a:defRPr/>
            </a:pPr>
            <a:fld id="{A06B8E89-63A1-4333-A05E-90F73E6C7C6F}"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a:t>
            </a:r>
          </a:p>
          <a:p>
            <a:endParaRPr lang="en-US" dirty="0" smtClean="0"/>
          </a:p>
        </p:txBody>
      </p:sp>
      <p:sp>
        <p:nvSpPr>
          <p:cNvPr id="4" name="Slide Number Placeholder 3"/>
          <p:cNvSpPr>
            <a:spLocks noGrp="1"/>
          </p:cNvSpPr>
          <p:nvPr>
            <p:ph type="sldNum" sz="quarter" idx="5"/>
          </p:nvPr>
        </p:nvSpPr>
        <p:spPr/>
        <p:txBody>
          <a:bodyPr/>
          <a:lstStyle/>
          <a:p>
            <a:pPr>
              <a:defRPr/>
            </a:pPr>
            <a:fld id="{4A318A61-342A-4807-A2CA-2F9C49941E54}"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9.20.17 17=18; removed the 3 bears and troll</a:t>
            </a:r>
            <a:r>
              <a:rPr lang="en-US" baseline="0" dirty="0" smtClean="0"/>
              <a:t> </a:t>
            </a:r>
            <a:r>
              <a:rPr lang="en-US" baseline="0" dirty="0" smtClean="0"/>
              <a:t>sayings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3.10.21 page 19</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5C2C2908-7A41-42AB-903F-FB7D7E8E2B9C}"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9.20.17 </a:t>
            </a:r>
            <a:r>
              <a:rPr lang="en-US" dirty="0" smtClean="0"/>
              <a:t>17-20=18-22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3.10.21 19--23</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E52DE20E-281A-4A28-8F83-7C134016F516}"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3.10.21 Alcohol moved to Concealed only</a:t>
            </a:r>
            <a:endParaRPr lang="en-US" dirty="0" smtClean="0"/>
          </a:p>
        </p:txBody>
      </p:sp>
      <p:sp>
        <p:nvSpPr>
          <p:cNvPr id="4" name="Slide Number Placeholder 3"/>
          <p:cNvSpPr>
            <a:spLocks noGrp="1"/>
          </p:cNvSpPr>
          <p:nvPr>
            <p:ph type="sldNum" sz="quarter" idx="5"/>
          </p:nvPr>
        </p:nvSpPr>
        <p:spPr/>
        <p:txBody>
          <a:bodyPr/>
          <a:lstStyle/>
          <a:p>
            <a:pPr>
              <a:defRPr/>
            </a:pPr>
            <a:fld id="{E52DE20E-281A-4A28-8F83-7C134016F516}"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 1.19.14</a:t>
            </a:r>
            <a:r>
              <a:rPr lang="en-US" baseline="0" dirty="0" smtClean="0"/>
              <a:t> M2 fix for “bad buy”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9.20.17 </a:t>
            </a:r>
            <a:r>
              <a:rPr lang="en-US" baseline="0" dirty="0" smtClean="0"/>
              <a:t>20=22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3.10.21 22=23</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FB50B129-5BAF-4FD1-B950-9FCE83761F8B}"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3.10.21 tweaked a little</a:t>
            </a:r>
            <a:endParaRPr lang="en-US" dirty="0" smtClean="0"/>
          </a:p>
        </p:txBody>
      </p:sp>
      <p:sp>
        <p:nvSpPr>
          <p:cNvPr id="4" name="Slide Number Placeholder 3"/>
          <p:cNvSpPr>
            <a:spLocks noGrp="1"/>
          </p:cNvSpPr>
          <p:nvPr>
            <p:ph type="sldNum" sz="quarter" idx="5"/>
          </p:nvPr>
        </p:nvSpPr>
        <p:spPr/>
        <p:txBody>
          <a:bodyPr/>
          <a:lstStyle/>
          <a:p>
            <a:pPr>
              <a:defRPr/>
            </a:pPr>
            <a:fld id="{AA14AE61-3848-4C8F-974C-E7D103D8586F}"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10.29.13 correct page #s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9.20.17 </a:t>
            </a:r>
            <a:r>
              <a:rPr lang="en-US" dirty="0" smtClean="0"/>
              <a:t>24=27; 3.10.21 = 28</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6366D8FA-766A-477C-A3E7-76017F5F06D7}"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9.20.17 removed .22 and moon-clip revolvers note</a:t>
            </a:r>
          </a:p>
        </p:txBody>
      </p:sp>
      <p:sp>
        <p:nvSpPr>
          <p:cNvPr id="4" name="Slide Number Placeholder 3"/>
          <p:cNvSpPr>
            <a:spLocks noGrp="1"/>
          </p:cNvSpPr>
          <p:nvPr>
            <p:ph type="sldNum" sz="quarter" idx="5"/>
          </p:nvPr>
        </p:nvSpPr>
        <p:spPr/>
        <p:txBody>
          <a:bodyPr/>
          <a:lstStyle/>
          <a:p>
            <a:pPr>
              <a:defRPr/>
            </a:pPr>
            <a:fld id="{0CC9EAEF-1914-490B-A10B-F702D79E0292}"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817448E-3F40-4D5E-9ABA-194435729D3B}" type="slidenum">
              <a:rPr lang="en-US" smtClean="0"/>
              <a:pPr>
                <a:defRPr/>
              </a:pPr>
              <a:t>80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F191BA3-3576-45EE-9E21-2AD728F2F1FF}"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4D871BE-D7C6-41A1-A83C-368E50C6E2C5}" type="datetime1">
              <a:rPr lang="en-US"/>
              <a:pPr>
                <a:defRPr/>
              </a:pPr>
              <a:t>3/10/2021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12"/>
          </p:nvPr>
        </p:nvSpPr>
        <p:spPr/>
        <p:txBody>
          <a:bodyPr/>
          <a:lstStyle>
            <a:lvl1pPr>
              <a:defRPr/>
            </a:lvl1pPr>
          </a:lstStyle>
          <a:p>
            <a:pPr>
              <a:defRPr/>
            </a:pPr>
            <a:fld id="{3E145897-D62C-4DD3-9A70-BDE9E671F162}" type="slidenum">
              <a:rPr lang="en-US"/>
              <a:pPr>
                <a:defRPr/>
              </a:pPr>
              <a:t>‹#›</a:t>
            </a:fld>
            <a:endParaRPr lang="en-US"/>
          </a:p>
        </p:txBody>
      </p:sp>
    </p:spTree>
    <p:extLst>
      <p:ext uri="{BB962C8B-B14F-4D97-AF65-F5344CB8AC3E}">
        <p14:creationId xmlns:p14="http://schemas.microsoft.com/office/powerpoint/2010/main" val="3545930467"/>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C097C6C-575A-46B0-9939-F77111A61060}" type="datetime1">
              <a:rPr lang="en-US"/>
              <a:pPr>
                <a:defRPr/>
              </a:pPr>
              <a:t>3/10/2021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12"/>
          </p:nvPr>
        </p:nvSpPr>
        <p:spPr/>
        <p:txBody>
          <a:bodyPr/>
          <a:lstStyle>
            <a:lvl1pPr>
              <a:defRPr/>
            </a:lvl1pPr>
          </a:lstStyle>
          <a:p>
            <a:pPr>
              <a:defRPr/>
            </a:pPr>
            <a:fld id="{A2DE9AB4-5B02-4A66-BF1F-409D41679BC4}" type="slidenum">
              <a:rPr lang="en-US"/>
              <a:pPr>
                <a:defRPr/>
              </a:pPr>
              <a:t>‹#›</a:t>
            </a:fld>
            <a:endParaRPr lang="en-US"/>
          </a:p>
        </p:txBody>
      </p:sp>
    </p:spTree>
    <p:extLst>
      <p:ext uri="{BB962C8B-B14F-4D97-AF65-F5344CB8AC3E}">
        <p14:creationId xmlns:p14="http://schemas.microsoft.com/office/powerpoint/2010/main" val="4091955412"/>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EE1669B-48B7-4F7E-A541-CA4EBBBD5BA9}" type="datetime1">
              <a:rPr lang="en-US"/>
              <a:pPr>
                <a:defRPr/>
              </a:pPr>
              <a:t>3/10/2021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12"/>
          </p:nvPr>
        </p:nvSpPr>
        <p:spPr/>
        <p:txBody>
          <a:bodyPr/>
          <a:lstStyle>
            <a:lvl1pPr>
              <a:defRPr/>
            </a:lvl1pPr>
          </a:lstStyle>
          <a:p>
            <a:pPr>
              <a:defRPr/>
            </a:pPr>
            <a:fld id="{26C30975-D72E-41DC-9D2C-15D959D9C15A}" type="slidenum">
              <a:rPr lang="en-US"/>
              <a:pPr>
                <a:defRPr/>
              </a:pPr>
              <a:t>‹#›</a:t>
            </a:fld>
            <a:endParaRPr lang="en-US"/>
          </a:p>
        </p:txBody>
      </p:sp>
    </p:spTree>
    <p:extLst>
      <p:ext uri="{BB962C8B-B14F-4D97-AF65-F5344CB8AC3E}">
        <p14:creationId xmlns:p14="http://schemas.microsoft.com/office/powerpoint/2010/main" val="1922533702"/>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83E030B-093D-4121-BA01-E312CB65C689}" type="datetime1">
              <a:rPr lang="en-US"/>
              <a:pPr>
                <a:defRPr/>
              </a:pPr>
              <a:t>3/10/2021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12"/>
          </p:nvPr>
        </p:nvSpPr>
        <p:spPr/>
        <p:txBody>
          <a:bodyPr/>
          <a:lstStyle>
            <a:lvl1pPr>
              <a:defRPr/>
            </a:lvl1pPr>
          </a:lstStyle>
          <a:p>
            <a:pPr>
              <a:defRPr/>
            </a:pPr>
            <a:fld id="{720C9CA6-23B6-4BDA-867C-AA709E67E694}" type="slidenum">
              <a:rPr lang="en-US"/>
              <a:pPr>
                <a:defRPr/>
              </a:pPr>
              <a:t>‹#›</a:t>
            </a:fld>
            <a:endParaRPr lang="en-US"/>
          </a:p>
        </p:txBody>
      </p:sp>
    </p:spTree>
    <p:extLst>
      <p:ext uri="{BB962C8B-B14F-4D97-AF65-F5344CB8AC3E}">
        <p14:creationId xmlns:p14="http://schemas.microsoft.com/office/powerpoint/2010/main" val="2598999283"/>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57D1A1D-0FD6-425D-8263-1E38CB48732F}" type="datetime1">
              <a:rPr lang="en-US"/>
              <a:pPr>
                <a:defRPr/>
              </a:pPr>
              <a:t>3/10/2021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12"/>
          </p:nvPr>
        </p:nvSpPr>
        <p:spPr/>
        <p:txBody>
          <a:bodyPr/>
          <a:lstStyle>
            <a:lvl1pPr>
              <a:defRPr/>
            </a:lvl1pPr>
          </a:lstStyle>
          <a:p>
            <a:pPr>
              <a:defRPr/>
            </a:pPr>
            <a:fld id="{828BFB8F-B25E-47FF-AB39-376D647238A6}" type="slidenum">
              <a:rPr lang="en-US"/>
              <a:pPr>
                <a:defRPr/>
              </a:pPr>
              <a:t>‹#›</a:t>
            </a:fld>
            <a:endParaRPr lang="en-US"/>
          </a:p>
        </p:txBody>
      </p:sp>
    </p:spTree>
    <p:extLst>
      <p:ext uri="{BB962C8B-B14F-4D97-AF65-F5344CB8AC3E}">
        <p14:creationId xmlns:p14="http://schemas.microsoft.com/office/powerpoint/2010/main" val="477465525"/>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3852974-7CC7-4A99-A713-F6D363F1AFA6}" type="datetime1">
              <a:rPr lang="en-US"/>
              <a:pPr>
                <a:defRPr/>
              </a:pPr>
              <a:t>3/10/2021</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7" name="Slide Number Placeholder 5"/>
          <p:cNvSpPr>
            <a:spLocks noGrp="1"/>
          </p:cNvSpPr>
          <p:nvPr>
            <p:ph type="sldNum" sz="quarter" idx="12"/>
          </p:nvPr>
        </p:nvSpPr>
        <p:spPr/>
        <p:txBody>
          <a:bodyPr/>
          <a:lstStyle>
            <a:lvl1pPr>
              <a:defRPr/>
            </a:lvl1pPr>
          </a:lstStyle>
          <a:p>
            <a:pPr>
              <a:defRPr/>
            </a:pPr>
            <a:fld id="{278B6E0D-5796-4F2B-A64E-534263864316}" type="slidenum">
              <a:rPr lang="en-US"/>
              <a:pPr>
                <a:defRPr/>
              </a:pPr>
              <a:t>‹#›</a:t>
            </a:fld>
            <a:endParaRPr lang="en-US"/>
          </a:p>
        </p:txBody>
      </p:sp>
    </p:spTree>
    <p:extLst>
      <p:ext uri="{BB962C8B-B14F-4D97-AF65-F5344CB8AC3E}">
        <p14:creationId xmlns:p14="http://schemas.microsoft.com/office/powerpoint/2010/main" val="3811960109"/>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72D389D-67CF-4CD4-8FCB-29D796A69A5E}" type="datetime1">
              <a:rPr lang="en-US"/>
              <a:pPr>
                <a:defRPr/>
              </a:pPr>
              <a:t>3/10/2021</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9" name="Slide Number Placeholder 5"/>
          <p:cNvSpPr>
            <a:spLocks noGrp="1"/>
          </p:cNvSpPr>
          <p:nvPr>
            <p:ph type="sldNum" sz="quarter" idx="12"/>
          </p:nvPr>
        </p:nvSpPr>
        <p:spPr/>
        <p:txBody>
          <a:bodyPr/>
          <a:lstStyle>
            <a:lvl1pPr>
              <a:defRPr/>
            </a:lvl1pPr>
          </a:lstStyle>
          <a:p>
            <a:pPr>
              <a:defRPr/>
            </a:pPr>
            <a:fld id="{E7E2C345-4493-49A7-9215-A34F632A5051}" type="slidenum">
              <a:rPr lang="en-US"/>
              <a:pPr>
                <a:defRPr/>
              </a:pPr>
              <a:t>‹#›</a:t>
            </a:fld>
            <a:endParaRPr lang="en-US"/>
          </a:p>
        </p:txBody>
      </p:sp>
    </p:spTree>
    <p:extLst>
      <p:ext uri="{BB962C8B-B14F-4D97-AF65-F5344CB8AC3E}">
        <p14:creationId xmlns:p14="http://schemas.microsoft.com/office/powerpoint/2010/main" val="3907921313"/>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E9B0FE0-BAF8-48F4-923B-12CA8DD0ADF2}" type="datetime1">
              <a:rPr lang="en-US"/>
              <a:pPr>
                <a:defRPr/>
              </a:pPr>
              <a:t>3/10/2021</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5" name="Slide Number Placeholder 5"/>
          <p:cNvSpPr>
            <a:spLocks noGrp="1"/>
          </p:cNvSpPr>
          <p:nvPr>
            <p:ph type="sldNum" sz="quarter" idx="12"/>
          </p:nvPr>
        </p:nvSpPr>
        <p:spPr/>
        <p:txBody>
          <a:bodyPr/>
          <a:lstStyle>
            <a:lvl1pPr>
              <a:defRPr/>
            </a:lvl1pPr>
          </a:lstStyle>
          <a:p>
            <a:pPr>
              <a:defRPr/>
            </a:pPr>
            <a:fld id="{1A41A5B3-125C-4A36-B2BE-0AA28827EDB9}" type="slidenum">
              <a:rPr lang="en-US"/>
              <a:pPr>
                <a:defRPr/>
              </a:pPr>
              <a:t>‹#›</a:t>
            </a:fld>
            <a:endParaRPr lang="en-US"/>
          </a:p>
        </p:txBody>
      </p:sp>
    </p:spTree>
    <p:extLst>
      <p:ext uri="{BB962C8B-B14F-4D97-AF65-F5344CB8AC3E}">
        <p14:creationId xmlns:p14="http://schemas.microsoft.com/office/powerpoint/2010/main" val="281863531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088EB82-25F1-45A8-AF6E-13A29274473D}" type="datetime1">
              <a:rPr lang="en-US"/>
              <a:pPr>
                <a:defRPr/>
              </a:pPr>
              <a:t>3/10/2021</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4" name="Slide Number Placeholder 5"/>
          <p:cNvSpPr>
            <a:spLocks noGrp="1"/>
          </p:cNvSpPr>
          <p:nvPr>
            <p:ph type="sldNum" sz="quarter" idx="12"/>
          </p:nvPr>
        </p:nvSpPr>
        <p:spPr/>
        <p:txBody>
          <a:bodyPr/>
          <a:lstStyle>
            <a:lvl1pPr>
              <a:defRPr/>
            </a:lvl1pPr>
          </a:lstStyle>
          <a:p>
            <a:pPr>
              <a:defRPr/>
            </a:pPr>
            <a:fld id="{A26209E8-BD9A-4498-9061-95A3E1FFD8AF}" type="slidenum">
              <a:rPr lang="en-US"/>
              <a:pPr>
                <a:defRPr/>
              </a:pPr>
              <a:t>‹#›</a:t>
            </a:fld>
            <a:endParaRPr lang="en-US"/>
          </a:p>
        </p:txBody>
      </p:sp>
    </p:spTree>
    <p:extLst>
      <p:ext uri="{BB962C8B-B14F-4D97-AF65-F5344CB8AC3E}">
        <p14:creationId xmlns:p14="http://schemas.microsoft.com/office/powerpoint/2010/main" val="1350936852"/>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73C2A97-A9A8-454D-A242-320BF1B6F082}" type="datetime1">
              <a:rPr lang="en-US"/>
              <a:pPr>
                <a:defRPr/>
              </a:pPr>
              <a:t>3/10/2021</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7" name="Slide Number Placeholder 5"/>
          <p:cNvSpPr>
            <a:spLocks noGrp="1"/>
          </p:cNvSpPr>
          <p:nvPr>
            <p:ph type="sldNum" sz="quarter" idx="12"/>
          </p:nvPr>
        </p:nvSpPr>
        <p:spPr/>
        <p:txBody>
          <a:bodyPr/>
          <a:lstStyle>
            <a:lvl1pPr>
              <a:defRPr/>
            </a:lvl1pPr>
          </a:lstStyle>
          <a:p>
            <a:pPr>
              <a:defRPr/>
            </a:pPr>
            <a:fld id="{1CB3C26C-83CA-45AA-98DF-EDF6ACE76EB9}" type="slidenum">
              <a:rPr lang="en-US"/>
              <a:pPr>
                <a:defRPr/>
              </a:pPr>
              <a:t>‹#›</a:t>
            </a:fld>
            <a:endParaRPr lang="en-US"/>
          </a:p>
        </p:txBody>
      </p:sp>
    </p:spTree>
    <p:extLst>
      <p:ext uri="{BB962C8B-B14F-4D97-AF65-F5344CB8AC3E}">
        <p14:creationId xmlns:p14="http://schemas.microsoft.com/office/powerpoint/2010/main" val="268417405"/>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2F85F02-B1B9-428C-A77B-FBEDAB2D1DDD}" type="datetime1">
              <a:rPr lang="en-US"/>
              <a:pPr>
                <a:defRPr/>
              </a:pPr>
              <a:t>3/10/2021</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NATIONAL RIFLE ASSOCIATION OF AMERICA  EDUCATION &amp; TRAINING DIVISION </a:t>
            </a:r>
          </a:p>
        </p:txBody>
      </p:sp>
      <p:sp>
        <p:nvSpPr>
          <p:cNvPr id="7" name="Slide Number Placeholder 5"/>
          <p:cNvSpPr>
            <a:spLocks noGrp="1"/>
          </p:cNvSpPr>
          <p:nvPr>
            <p:ph type="sldNum" sz="quarter" idx="12"/>
          </p:nvPr>
        </p:nvSpPr>
        <p:spPr/>
        <p:txBody>
          <a:bodyPr/>
          <a:lstStyle>
            <a:lvl1pPr>
              <a:defRPr/>
            </a:lvl1pPr>
          </a:lstStyle>
          <a:p>
            <a:pPr>
              <a:defRPr/>
            </a:pPr>
            <a:fld id="{26A352E2-3A5A-4672-8AAB-D42E1AC7EC3A}" type="slidenum">
              <a:rPr lang="en-US"/>
              <a:pPr>
                <a:defRPr/>
              </a:pPr>
              <a:t>‹#›</a:t>
            </a:fld>
            <a:endParaRPr lang="en-US"/>
          </a:p>
        </p:txBody>
      </p:sp>
    </p:spTree>
    <p:extLst>
      <p:ext uri="{BB962C8B-B14F-4D97-AF65-F5344CB8AC3E}">
        <p14:creationId xmlns:p14="http://schemas.microsoft.com/office/powerpoint/2010/main" val="3504352056"/>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996B8C4-30EC-4970-BC63-7D5A730573E8}" type="datetime1">
              <a:rPr lang="en-US"/>
              <a:pPr>
                <a:defRPr/>
              </a:pPr>
              <a:t>3/10/2021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a:t>NATIONAL RIFLE ASSOCIATION OF AMERICA  EDUCATION &amp; TRAINING DIVISION </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D0812C8-C9AC-47BC-A3FE-3C4419236F9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fade thruBlk="1"/>
  </p:transition>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838200"/>
            <a:ext cx="7467600" cy="5638800"/>
          </a:xfrm>
        </p:spPr>
        <p:txBody>
          <a:bodyPr rtlCol="0">
            <a:normAutofit fontScale="25000" lnSpcReduction="20000"/>
          </a:bodyPr>
          <a:lstStyle/>
          <a:p>
            <a:pPr algn="l" eaLnBrk="1" fontAlgn="auto" hangingPunct="1">
              <a:spcAft>
                <a:spcPts val="0"/>
              </a:spcAft>
              <a:buFont typeface="Arial" pitchFamily="34" charset="0"/>
              <a:buNone/>
              <a:defRPr/>
            </a:pPr>
            <a:endParaRPr lang="en-US" sz="2400" dirty="0" smtClean="0"/>
          </a:p>
          <a:p>
            <a:pPr eaLnBrk="1" fontAlgn="auto" hangingPunct="1">
              <a:spcAft>
                <a:spcPts val="0"/>
              </a:spcAft>
              <a:buFont typeface="Arial" pitchFamily="34" charset="0"/>
              <a:buNone/>
              <a:defRPr/>
            </a:pPr>
            <a:r>
              <a:rPr lang="en-US" sz="32000" b="1" dirty="0" smtClean="0">
                <a:solidFill>
                  <a:srgbClr val="FF0000"/>
                </a:solidFill>
                <a:latin typeface="Arial" pitchFamily="34" charset="0"/>
                <a:cs typeface="Arial" pitchFamily="34" charset="0"/>
              </a:rPr>
              <a:t>WELCOME</a:t>
            </a:r>
          </a:p>
          <a:p>
            <a:pPr algn="l" eaLnBrk="1" fontAlgn="auto" hangingPunct="1">
              <a:spcAft>
                <a:spcPts val="0"/>
              </a:spcAft>
              <a:defRPr/>
            </a:pPr>
            <a:endParaRPr lang="en-US" sz="2400" b="1" dirty="0" smtClean="0">
              <a:solidFill>
                <a:schemeClr val="tx1"/>
              </a:solidFill>
              <a:latin typeface="Arial" pitchFamily="34" charset="0"/>
              <a:cs typeface="Arial" pitchFamily="34" charset="0"/>
            </a:endParaRPr>
          </a:p>
          <a:p>
            <a:pPr algn="l" eaLnBrk="1" fontAlgn="auto" hangingPunct="1">
              <a:spcAft>
                <a:spcPts val="0"/>
              </a:spcAft>
              <a:defRPr/>
            </a:pPr>
            <a:endParaRPr lang="en-US" sz="2400" b="1" dirty="0">
              <a:solidFill>
                <a:schemeClr val="tx1"/>
              </a:solidFill>
              <a:latin typeface="Arial" pitchFamily="34" charset="0"/>
              <a:cs typeface="Arial" pitchFamily="34" charset="0"/>
            </a:endParaRPr>
          </a:p>
          <a:p>
            <a:pPr algn="l" eaLnBrk="1" fontAlgn="auto" hangingPunct="1">
              <a:spcAft>
                <a:spcPts val="0"/>
              </a:spcAft>
              <a:defRPr/>
            </a:pPr>
            <a:endParaRPr lang="en-US" sz="2400" b="1" dirty="0" smtClean="0">
              <a:solidFill>
                <a:schemeClr val="tx1"/>
              </a:solidFill>
              <a:latin typeface="Arial" pitchFamily="34" charset="0"/>
              <a:cs typeface="Arial" pitchFamily="34" charset="0"/>
            </a:endParaRPr>
          </a:p>
          <a:p>
            <a:pPr algn="l" eaLnBrk="1" fontAlgn="auto" hangingPunct="1">
              <a:spcAft>
                <a:spcPts val="0"/>
              </a:spcAft>
              <a:defRPr/>
            </a:pPr>
            <a:endParaRPr lang="en-US" sz="2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2400" b="1" dirty="0" smtClean="0">
              <a:solidFill>
                <a:schemeClr val="tx1"/>
              </a:solidFill>
              <a:latin typeface="Arial" pitchFamily="34" charset="0"/>
              <a:cs typeface="Arial" pitchFamily="34" charset="0"/>
            </a:endParaRPr>
          </a:p>
          <a:p>
            <a:pPr eaLnBrk="1" fontAlgn="auto" hangingPunct="1">
              <a:spcAft>
                <a:spcPts val="0"/>
              </a:spcAft>
              <a:buFont typeface="Arial" pitchFamily="34" charset="0"/>
              <a:buNone/>
              <a:defRPr/>
            </a:pPr>
            <a:r>
              <a:rPr lang="en-US" sz="17600" b="1" dirty="0" smtClean="0">
                <a:solidFill>
                  <a:schemeClr val="tx1"/>
                </a:solidFill>
                <a:latin typeface="Arial" pitchFamily="34" charset="0"/>
                <a:cs typeface="Arial" pitchFamily="34" charset="0"/>
              </a:rPr>
              <a:t>TO THE NORTH CAROLINA CONCEALED CARRY HANDGUN TRAINING COURSE</a:t>
            </a:r>
          </a:p>
          <a:p>
            <a:pPr algn="l" eaLnBrk="1" fontAlgn="auto" hangingPunct="1">
              <a:spcAft>
                <a:spcPts val="0"/>
              </a:spcAft>
              <a:buFont typeface="Arial" pitchFamily="34" charset="0"/>
              <a:buNone/>
              <a:defRPr/>
            </a:pPr>
            <a:endParaRPr lang="en-US" sz="2400" dirty="0" smtClean="0">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smtClean="0">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a:latin typeface="Arial" pitchFamily="34" charset="0"/>
              <a:cs typeface="Arial" pitchFamily="34" charset="0"/>
            </a:endParaRPr>
          </a:p>
          <a:p>
            <a:pPr algn="l" eaLnBrk="1" fontAlgn="auto" hangingPunct="1">
              <a:spcAft>
                <a:spcPts val="0"/>
              </a:spcAft>
              <a:buFont typeface="Arial" pitchFamily="34" charset="0"/>
              <a:buNone/>
              <a:defRPr/>
            </a:pPr>
            <a:r>
              <a:rPr lang="en-US" sz="1600" dirty="0" smtClean="0">
                <a:latin typeface="Arial" pitchFamily="34" charset="0"/>
                <a:cs typeface="Arial" pitchFamily="34" charset="0"/>
              </a:rPr>
              <a:t> </a:t>
            </a:r>
            <a:endParaRPr lang="en-US" sz="1600" i="1" dirty="0" smtClean="0">
              <a:latin typeface="Arial" pitchFamily="34" charset="0"/>
              <a:cs typeface="Arial" pitchFamily="34" charset="0"/>
            </a:endParaRPr>
          </a:p>
          <a:p>
            <a:pPr eaLnBrk="1" fontAlgn="auto" hangingPunct="1">
              <a:spcAft>
                <a:spcPts val="0"/>
              </a:spcAft>
              <a:buFont typeface="Arial" pitchFamily="34" charset="0"/>
              <a:buNone/>
              <a:defRPr/>
            </a:pPr>
            <a:endParaRPr lang="en-US" sz="1600" i="1" dirty="0" smtClean="0">
              <a:latin typeface="Arial" pitchFamily="34" charset="0"/>
              <a:cs typeface="Arial" pitchFamily="34" charset="0"/>
            </a:endParaRPr>
          </a:p>
          <a:p>
            <a:pPr eaLnBrk="1" fontAlgn="auto" hangingPunct="1">
              <a:spcAft>
                <a:spcPts val="0"/>
              </a:spcAft>
              <a:buFont typeface="Arial" pitchFamily="34" charset="0"/>
              <a:buNone/>
              <a:defRPr/>
            </a:pPr>
            <a:r>
              <a:rPr lang="en-US" sz="14400" b="1" i="1" dirty="0" smtClean="0">
                <a:solidFill>
                  <a:srgbClr val="FF0000"/>
                </a:solidFill>
                <a:latin typeface="Arial" pitchFamily="34" charset="0"/>
                <a:cs typeface="Arial" pitchFamily="34" charset="0"/>
              </a:rPr>
              <a:t>NO LIVE AMMUNITION IN THE CLASSROOM!</a:t>
            </a:r>
            <a:endParaRPr lang="en-US" sz="14400" b="1" i="1" dirty="0">
              <a:solidFill>
                <a:srgbClr val="FF0000"/>
              </a:solidFill>
              <a:latin typeface="Arial" pitchFamily="34" charset="0"/>
              <a:cs typeface="Arial" pitchFamily="34" charset="0"/>
            </a:endParaRPr>
          </a:p>
        </p:txBody>
      </p:sp>
      <p:sp>
        <p:nvSpPr>
          <p:cNvPr id="8" name="Rectangle 7"/>
          <p:cNvSpPr/>
          <p:nvPr/>
        </p:nvSpPr>
        <p:spPr>
          <a:xfrm>
            <a:off x="0" y="685800"/>
            <a:ext cx="762000" cy="6172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itle 3"/>
          <p:cNvSpPr>
            <a:spLocks noGrp="1"/>
          </p:cNvSpPr>
          <p:nvPr>
            <p:ph type="ctrTitle"/>
          </p:nvPr>
        </p:nvSpPr>
        <p:spPr>
          <a:xfrm>
            <a:off x="0" y="0"/>
            <a:ext cx="9144000" cy="9144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endParaRPr lang="en-US" sz="4000" b="1" dirty="0">
              <a:solidFill>
                <a:schemeClr val="bg1"/>
              </a:solidFill>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733800" y="2514600"/>
            <a:ext cx="4495800" cy="32766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16000" b="1" dirty="0" smtClean="0">
                <a:solidFill>
                  <a:schemeClr val="tx1"/>
                </a:solidFill>
              </a:rPr>
              <a:t>FRAME</a:t>
            </a:r>
          </a:p>
          <a:p>
            <a:pPr algn="l" eaLnBrk="1" fontAlgn="auto" hangingPunct="1">
              <a:lnSpc>
                <a:spcPct val="90000"/>
              </a:lnSpc>
              <a:spcAft>
                <a:spcPts val="0"/>
              </a:spcAft>
              <a:buFont typeface="Arial" pitchFamily="34" charset="0"/>
              <a:buChar char="•"/>
              <a:defRPr/>
            </a:pPr>
            <a:endParaRPr lang="en-US" sz="16000" b="1" dirty="0" smtClean="0">
              <a:solidFill>
                <a:schemeClr val="tx1"/>
              </a:solidFill>
            </a:endParaRPr>
          </a:p>
          <a:p>
            <a:pPr algn="l" eaLnBrk="1" fontAlgn="auto" hangingPunct="1">
              <a:lnSpc>
                <a:spcPct val="90000"/>
              </a:lnSpc>
              <a:spcAft>
                <a:spcPts val="0"/>
              </a:spcAft>
              <a:buFont typeface="Arial" pitchFamily="34" charset="0"/>
              <a:buChar char="•"/>
              <a:defRPr/>
            </a:pPr>
            <a:r>
              <a:rPr lang="en-US" sz="16000" b="1" dirty="0" smtClean="0">
                <a:solidFill>
                  <a:schemeClr val="tx1"/>
                </a:solidFill>
              </a:rPr>
              <a:t>BARREL</a:t>
            </a:r>
          </a:p>
          <a:p>
            <a:pPr algn="l" eaLnBrk="1" fontAlgn="auto" hangingPunct="1">
              <a:lnSpc>
                <a:spcPct val="90000"/>
              </a:lnSpc>
              <a:spcAft>
                <a:spcPts val="0"/>
              </a:spcAft>
              <a:buFont typeface="Arial" pitchFamily="34" charset="0"/>
              <a:buChar char="•"/>
              <a:defRPr/>
            </a:pPr>
            <a:endParaRPr lang="en-US" sz="16000" b="1" dirty="0" smtClean="0">
              <a:solidFill>
                <a:schemeClr val="tx1"/>
              </a:solidFill>
            </a:endParaRPr>
          </a:p>
          <a:p>
            <a:pPr algn="l" eaLnBrk="1" fontAlgn="auto" hangingPunct="1">
              <a:lnSpc>
                <a:spcPct val="90000"/>
              </a:lnSpc>
              <a:spcAft>
                <a:spcPts val="0"/>
              </a:spcAft>
              <a:buFont typeface="Arial" pitchFamily="34" charset="0"/>
              <a:buChar char="•"/>
              <a:defRPr/>
            </a:pPr>
            <a:r>
              <a:rPr lang="en-US" sz="16000" b="1" dirty="0" smtClean="0">
                <a:solidFill>
                  <a:schemeClr val="tx1"/>
                </a:solidFill>
              </a:rPr>
              <a:t>ACTION</a:t>
            </a: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126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1126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itle 3"/>
          <p:cNvSpPr>
            <a:spLocks noGrp="1"/>
          </p:cNvSpPr>
          <p:nvPr>
            <p:ph type="ctrTitle"/>
          </p:nvPr>
        </p:nvSpPr>
        <p:spPr>
          <a:xfrm>
            <a:off x="0" y="0"/>
            <a:ext cx="9144000" cy="1905000"/>
          </a:xfrm>
          <a:solidFill>
            <a:srgbClr val="435878"/>
          </a:solidFill>
        </p:spPr>
        <p:txBody>
          <a:bodyPr/>
          <a:lstStyle/>
          <a:p>
            <a:pPr eaLnBrk="1" hangingPunct="1"/>
            <a:r>
              <a:rPr lang="en-US" sz="1300" dirty="0" smtClean="0">
                <a:latin typeface="Arial" charset="0"/>
                <a:cs typeface="Arial" charset="0"/>
              </a:rPr>
              <a:t/>
            </a:r>
            <a:br>
              <a:rPr lang="en-US" sz="1300" dirty="0" smtClean="0">
                <a:latin typeface="Arial" charset="0"/>
                <a:cs typeface="Arial" charset="0"/>
              </a:rPr>
            </a:br>
            <a:r>
              <a:rPr lang="en-US" sz="1600" dirty="0" smtClean="0">
                <a:solidFill>
                  <a:schemeClr val="bg1"/>
                </a:solidFill>
                <a:latin typeface="Arial" charset="0"/>
                <a:cs typeface="Arial" charset="0"/>
              </a:rPr>
              <a:t>NRA BASIC PISTOL SHOOTING COURSE                                                              SLIDE I-8</a:t>
            </a:r>
            <a:r>
              <a:rPr lang="en-US" dirty="0" smtClean="0">
                <a:solidFill>
                  <a:schemeClr val="bg1"/>
                </a:solidFill>
                <a:latin typeface="Arial" charset="0"/>
                <a:cs typeface="Arial" charset="0"/>
              </a:rPr>
              <a:t/>
            </a:r>
            <a:br>
              <a:rPr lang="en-US" dirty="0" smtClean="0">
                <a:solidFill>
                  <a:schemeClr val="bg1"/>
                </a:solidFill>
                <a:latin typeface="Arial" charset="0"/>
                <a:cs typeface="Arial" charset="0"/>
              </a:rPr>
            </a:br>
            <a:r>
              <a:rPr lang="en-US" sz="1300" dirty="0" smtClean="0">
                <a:solidFill>
                  <a:schemeClr val="bg1"/>
                </a:solidFill>
                <a:latin typeface="Arial" charset="0"/>
                <a:cs typeface="Arial" charset="0"/>
              </a:rPr>
              <a:t/>
            </a:r>
            <a:br>
              <a:rPr lang="en-US" sz="1300" dirty="0" smtClean="0">
                <a:solidFill>
                  <a:schemeClr val="bg1"/>
                </a:solidFill>
                <a:latin typeface="Arial" charset="0"/>
                <a:cs typeface="Arial" charset="0"/>
              </a:rPr>
            </a:br>
            <a:r>
              <a:rPr lang="en-US" sz="3800" b="1" dirty="0" smtClean="0">
                <a:solidFill>
                  <a:schemeClr val="bg1"/>
                </a:solidFill>
                <a:latin typeface="Arial" charset="0"/>
                <a:cs typeface="Arial" charset="0"/>
              </a:rPr>
              <a:t>REVOLVER FRAME COMPONENTS</a:t>
            </a:r>
          </a:p>
        </p:txBody>
      </p:sp>
      <p:pic>
        <p:nvPicPr>
          <p:cNvPr id="11271" name="Picture 8" descr="REVOLVERPARTS.jpg"/>
          <p:cNvPicPr>
            <a:picLocks noChangeAspect="1"/>
          </p:cNvPicPr>
          <p:nvPr/>
        </p:nvPicPr>
        <p:blipFill>
          <a:blip r:embed="rId4">
            <a:extLst>
              <a:ext uri="{28A0092B-C50C-407E-A947-70E740481C1C}">
                <a14:useLocalDpi xmlns:a14="http://schemas.microsoft.com/office/drawing/2010/main" val="0"/>
              </a:ext>
            </a:extLst>
          </a:blip>
          <a:srcRect l="20525" t="2998" b="4198"/>
          <a:stretch>
            <a:fillRect/>
          </a:stretch>
        </p:blipFill>
        <p:spPr bwMode="auto">
          <a:xfrm>
            <a:off x="1981200" y="2057400"/>
            <a:ext cx="4856163" cy="3840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a:spLocks noChangeArrowheads="1"/>
          </p:cNvSpPr>
          <p:nvPr/>
        </p:nvSpPr>
        <p:spPr bwMode="auto">
          <a:xfrm>
            <a:off x="1981200" y="4183063"/>
            <a:ext cx="19050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TRIGGER GUARD</a:t>
            </a:r>
          </a:p>
        </p:txBody>
      </p:sp>
      <p:cxnSp>
        <p:nvCxnSpPr>
          <p:cNvPr id="13" name="Straight Arrow Connector 12"/>
          <p:cNvCxnSpPr/>
          <p:nvPr/>
        </p:nvCxnSpPr>
        <p:spPr>
          <a:xfrm flipV="1">
            <a:off x="3200400" y="4419600"/>
            <a:ext cx="533400" cy="3048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1" name="TextBox 10"/>
          <p:cNvSpPr txBox="1">
            <a:spLocks noChangeArrowheads="1"/>
          </p:cNvSpPr>
          <p:nvPr/>
        </p:nvSpPr>
        <p:spPr bwMode="auto">
          <a:xfrm>
            <a:off x="7086600" y="3352800"/>
            <a:ext cx="2057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BACK</a:t>
            </a:r>
          </a:p>
          <a:p>
            <a:pPr eaLnBrk="1" hangingPunct="1"/>
            <a:r>
              <a:rPr lang="en-US" sz="2200" b="1"/>
              <a:t>STRAP</a:t>
            </a:r>
          </a:p>
        </p:txBody>
      </p:sp>
      <p:sp>
        <p:nvSpPr>
          <p:cNvPr id="15" name="TextBox 14"/>
          <p:cNvSpPr txBox="1">
            <a:spLocks noChangeArrowheads="1"/>
          </p:cNvSpPr>
          <p:nvPr/>
        </p:nvSpPr>
        <p:spPr bwMode="auto">
          <a:xfrm>
            <a:off x="7086600" y="4564063"/>
            <a:ext cx="13716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GRIP PANELS</a:t>
            </a:r>
            <a:endParaRPr lang="en-US" sz="1600" b="1"/>
          </a:p>
        </p:txBody>
      </p:sp>
      <p:cxnSp>
        <p:nvCxnSpPr>
          <p:cNvPr id="18" name="Straight Arrow Connector 17"/>
          <p:cNvCxnSpPr/>
          <p:nvPr/>
        </p:nvCxnSpPr>
        <p:spPr>
          <a:xfrm rot="10800000" flipV="1">
            <a:off x="6172200" y="3733800"/>
            <a:ext cx="990600" cy="4572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rot="10800000" flipV="1">
            <a:off x="6019800" y="4953000"/>
            <a:ext cx="1066800" cy="762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0" name="TextBox 19"/>
          <p:cNvSpPr txBox="1">
            <a:spLocks noChangeArrowheads="1"/>
          </p:cNvSpPr>
          <p:nvPr/>
        </p:nvSpPr>
        <p:spPr bwMode="auto">
          <a:xfrm>
            <a:off x="5791200" y="2125663"/>
            <a:ext cx="129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REAR </a:t>
            </a:r>
          </a:p>
          <a:p>
            <a:pPr eaLnBrk="1" hangingPunct="1"/>
            <a:r>
              <a:rPr lang="en-US" sz="2200" b="1"/>
              <a:t>SIGHT</a:t>
            </a:r>
          </a:p>
        </p:txBody>
      </p:sp>
      <p:cxnSp>
        <p:nvCxnSpPr>
          <p:cNvPr id="21" name="Straight Arrow Connector 20"/>
          <p:cNvCxnSpPr/>
          <p:nvPr/>
        </p:nvCxnSpPr>
        <p:spPr>
          <a:xfrm rot="10800000">
            <a:off x="4800600" y="2286000"/>
            <a:ext cx="990600" cy="762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43" name="TextBox 42"/>
          <p:cNvSpPr txBox="1">
            <a:spLocks noChangeArrowheads="1"/>
          </p:cNvSpPr>
          <p:nvPr/>
        </p:nvSpPr>
        <p:spPr bwMode="auto">
          <a:xfrm>
            <a:off x="2286000" y="5410200"/>
            <a:ext cx="2590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FRONT STRAP</a:t>
            </a:r>
          </a:p>
        </p:txBody>
      </p:sp>
      <p:cxnSp>
        <p:nvCxnSpPr>
          <p:cNvPr id="44" name="Straight Arrow Connector 43"/>
          <p:cNvCxnSpPr/>
          <p:nvPr/>
        </p:nvCxnSpPr>
        <p:spPr>
          <a:xfrm flipV="1">
            <a:off x="4495800" y="5257800"/>
            <a:ext cx="685800" cy="3048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57600" y="2514600"/>
            <a:ext cx="4495800" cy="3276600"/>
          </a:xfrm>
        </p:spPr>
        <p:txBody>
          <a:bodyPr rtlCol="0">
            <a:normAutofit fontScale="40000" lnSpcReduction="20000"/>
          </a:bodyPr>
          <a:lstStyle/>
          <a:p>
            <a:pPr algn="l" eaLnBrk="1" fontAlgn="auto" hangingPunct="1">
              <a:lnSpc>
                <a:spcPct val="90000"/>
              </a:lnSpc>
              <a:spcAft>
                <a:spcPts val="0"/>
              </a:spcAft>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229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3716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itle 3"/>
          <p:cNvSpPr>
            <a:spLocks noGrp="1"/>
          </p:cNvSpPr>
          <p:nvPr>
            <p:ph type="ctrTitle"/>
          </p:nvPr>
        </p:nvSpPr>
        <p:spPr>
          <a:xfrm>
            <a:off x="0" y="0"/>
            <a:ext cx="9144000" cy="1676400"/>
          </a:xfrm>
          <a:solidFill>
            <a:srgbClr val="EC1010"/>
          </a:solidFill>
        </p:spPr>
        <p:txBody>
          <a:bodyPr/>
          <a:lstStyle/>
          <a:p>
            <a:pPr eaLnBrk="1" hangingPunct="1"/>
            <a:r>
              <a:rPr lang="en-US" sz="1300" smtClean="0">
                <a:latin typeface="Arial" charset="0"/>
                <a:cs typeface="Arial" charset="0"/>
              </a:rPr>
              <a:t/>
            </a:r>
            <a:br>
              <a:rPr lang="en-US" sz="1300" smtClean="0">
                <a:latin typeface="Arial" charset="0"/>
                <a:cs typeface="Arial" charset="0"/>
              </a:rPr>
            </a:br>
            <a:r>
              <a:rPr lang="en-US" sz="1600" smtClean="0">
                <a:solidFill>
                  <a:schemeClr val="bg1"/>
                </a:solidFill>
                <a:latin typeface="Arial" charset="0"/>
                <a:cs typeface="Arial" charset="0"/>
              </a:rPr>
              <a:t>NRA BASIC PISTOL SHOOTING COURSE                                                              SLIDE I-9</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4000" b="1" smtClean="0">
                <a:solidFill>
                  <a:schemeClr val="bg1"/>
                </a:solidFill>
                <a:latin typeface="Arial" charset="0"/>
                <a:cs typeface="Arial" charset="0"/>
              </a:rPr>
              <a:t>PARTS OF A REVOLVER BARREL</a:t>
            </a:r>
          </a:p>
        </p:txBody>
      </p:sp>
      <p:pic>
        <p:nvPicPr>
          <p:cNvPr id="12295" name="Picture 15" descr="revcutawaymod2copy.tif"/>
          <p:cNvPicPr>
            <a:picLocks noChangeAspect="1"/>
          </p:cNvPicPr>
          <p:nvPr/>
        </p:nvPicPr>
        <p:blipFill>
          <a:blip r:embed="rId4">
            <a:extLst>
              <a:ext uri="{28A0092B-C50C-407E-A947-70E740481C1C}">
                <a14:useLocalDpi xmlns:a14="http://schemas.microsoft.com/office/drawing/2010/main" val="0"/>
              </a:ext>
            </a:extLst>
          </a:blip>
          <a:srcRect b="5566"/>
          <a:stretch>
            <a:fillRect/>
          </a:stretch>
        </p:blipFill>
        <p:spPr bwMode="auto">
          <a:xfrm>
            <a:off x="2362200" y="2514600"/>
            <a:ext cx="644683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a:spLocks noChangeArrowheads="1"/>
          </p:cNvSpPr>
          <p:nvPr/>
        </p:nvSpPr>
        <p:spPr bwMode="auto">
          <a:xfrm>
            <a:off x="1600200" y="3973513"/>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MUZZLE</a:t>
            </a:r>
          </a:p>
        </p:txBody>
      </p:sp>
      <p:sp>
        <p:nvSpPr>
          <p:cNvPr id="19" name="TextBox 18"/>
          <p:cNvSpPr txBox="1">
            <a:spLocks noChangeArrowheads="1"/>
          </p:cNvSpPr>
          <p:nvPr/>
        </p:nvSpPr>
        <p:spPr bwMode="auto">
          <a:xfrm>
            <a:off x="2971800" y="2051050"/>
            <a:ext cx="25908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RIFLING </a:t>
            </a:r>
          </a:p>
          <a:p>
            <a:pPr eaLnBrk="1" hangingPunct="1"/>
            <a:r>
              <a:rPr lang="en-US" sz="1500" b="1"/>
              <a:t>(LANDS &amp; GROOVES)</a:t>
            </a:r>
          </a:p>
        </p:txBody>
      </p:sp>
      <p:sp>
        <p:nvSpPr>
          <p:cNvPr id="20" name="TextBox 19"/>
          <p:cNvSpPr txBox="1">
            <a:spLocks noChangeArrowheads="1"/>
          </p:cNvSpPr>
          <p:nvPr/>
        </p:nvSpPr>
        <p:spPr bwMode="auto">
          <a:xfrm>
            <a:off x="5943600" y="1905000"/>
            <a:ext cx="2209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CHAMBER  </a:t>
            </a:r>
          </a:p>
          <a:p>
            <a:pPr eaLnBrk="1" hangingPunct="1"/>
            <a:r>
              <a:rPr lang="en-US" sz="1500" b="1"/>
              <a:t>(IN CYLINDER, WITH  CARTRIDGE) </a:t>
            </a:r>
          </a:p>
        </p:txBody>
      </p:sp>
      <p:cxnSp>
        <p:nvCxnSpPr>
          <p:cNvPr id="22" name="Straight Arrow Connector 21"/>
          <p:cNvCxnSpPr/>
          <p:nvPr/>
        </p:nvCxnSpPr>
        <p:spPr>
          <a:xfrm rot="5400000" flipH="1" flipV="1">
            <a:off x="1981200" y="3505200"/>
            <a:ext cx="5334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6200000" flipH="1">
            <a:off x="3352800" y="2895600"/>
            <a:ext cx="762000" cy="304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5715000" y="2895600"/>
            <a:ext cx="6858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a:spLocks noChangeArrowheads="1"/>
          </p:cNvSpPr>
          <p:nvPr/>
        </p:nvSpPr>
        <p:spPr bwMode="auto">
          <a:xfrm>
            <a:off x="1600200" y="1905000"/>
            <a:ext cx="1143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FRONT</a:t>
            </a:r>
          </a:p>
          <a:p>
            <a:pPr eaLnBrk="1" hangingPunct="1"/>
            <a:r>
              <a:rPr lang="en-US" b="1"/>
              <a:t>SIGHT</a:t>
            </a:r>
          </a:p>
        </p:txBody>
      </p:sp>
      <p:cxnSp>
        <p:nvCxnSpPr>
          <p:cNvPr id="35" name="Straight Arrow Connector 34"/>
          <p:cNvCxnSpPr>
            <a:stCxn id="33" idx="2"/>
          </p:cNvCxnSpPr>
          <p:nvPr/>
        </p:nvCxnSpPr>
        <p:spPr>
          <a:xfrm rot="16200000" flipH="1">
            <a:off x="2170906" y="2551907"/>
            <a:ext cx="420687" cy="419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181600" y="2514600"/>
            <a:ext cx="2971800" cy="3276600"/>
          </a:xfrm>
        </p:spPr>
        <p:txBody>
          <a:bodyPr rtlCol="0">
            <a:normAutofit fontScale="40000" lnSpcReduction="20000"/>
          </a:bodyPr>
          <a:lstStyle/>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pic>
        <p:nvPicPr>
          <p:cNvPr id="1331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13317" name="TextBox 21"/>
          <p:cNvSpPr txBox="1">
            <a:spLocks noChangeArrowheads="1"/>
          </p:cNvSpPr>
          <p:nvPr/>
        </p:nvSpPr>
        <p:spPr bwMode="auto">
          <a:xfrm>
            <a:off x="4800600" y="1949450"/>
            <a:ext cx="39624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b="1" i="1"/>
              <a:t>RIFLING</a:t>
            </a:r>
          </a:p>
          <a:p>
            <a:pPr eaLnBrk="1" hangingPunct="1"/>
            <a:r>
              <a:rPr lang="en-US" b="1"/>
              <a:t>SPIRALING </a:t>
            </a:r>
            <a:r>
              <a:rPr lang="en-US" b="1" i="1"/>
              <a:t>LANDS</a:t>
            </a:r>
            <a:r>
              <a:rPr lang="en-US" b="1"/>
              <a:t> AND </a:t>
            </a:r>
            <a:r>
              <a:rPr lang="en-US" b="1" i="1"/>
              <a:t>GROOVES</a:t>
            </a:r>
            <a:r>
              <a:rPr lang="en-US" b="1"/>
              <a:t> THAT ENGRAVE THE BULLET AND GIVE IT SPIN AS IT TRAVELS THROUGH THE BORE</a:t>
            </a:r>
          </a:p>
        </p:txBody>
      </p:sp>
      <p:pic>
        <p:nvPicPr>
          <p:cNvPr id="13318" name="Picture 20" descr="riflingdrwg.t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43138" y="4114800"/>
            <a:ext cx="644366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a:spLocks noChangeArrowheads="1"/>
          </p:cNvSpPr>
          <p:nvPr/>
        </p:nvSpPr>
        <p:spPr bwMode="auto">
          <a:xfrm>
            <a:off x="6248400" y="4038600"/>
            <a:ext cx="914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LAND</a:t>
            </a:r>
          </a:p>
        </p:txBody>
      </p:sp>
      <p:sp>
        <p:nvSpPr>
          <p:cNvPr id="22" name="TextBox 21"/>
          <p:cNvSpPr txBox="1">
            <a:spLocks noChangeArrowheads="1"/>
          </p:cNvSpPr>
          <p:nvPr/>
        </p:nvSpPr>
        <p:spPr bwMode="auto">
          <a:xfrm>
            <a:off x="5105400" y="403860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GROOVE</a:t>
            </a:r>
          </a:p>
        </p:txBody>
      </p:sp>
      <p:cxnSp>
        <p:nvCxnSpPr>
          <p:cNvPr id="24" name="Straight Arrow Connector 23"/>
          <p:cNvCxnSpPr/>
          <p:nvPr/>
        </p:nvCxnSpPr>
        <p:spPr>
          <a:xfrm rot="5400000">
            <a:off x="6057900" y="4533900"/>
            <a:ext cx="609600" cy="228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16200000" flipH="1">
            <a:off x="5410200" y="4648200"/>
            <a:ext cx="6096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323" name="Picture 8" descr="rimfire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60463" y="1858963"/>
            <a:ext cx="3640137"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p:nvSpPr>
        <p:spPr bwMode="auto">
          <a:xfrm>
            <a:off x="3657600" y="3790950"/>
            <a:ext cx="10668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500" b="1"/>
              <a:t>GROOVE</a:t>
            </a:r>
          </a:p>
        </p:txBody>
      </p:sp>
      <p:sp>
        <p:nvSpPr>
          <p:cNvPr id="13326" name="Title 3"/>
          <p:cNvSpPr>
            <a:spLocks noGrp="1"/>
          </p:cNvSpPr>
          <p:nvPr>
            <p:ph type="ctrTitle"/>
          </p:nvPr>
        </p:nvSpPr>
        <p:spPr>
          <a:xfrm>
            <a:off x="0" y="0"/>
            <a:ext cx="9144000" cy="1676400"/>
          </a:xfrm>
          <a:solidFill>
            <a:srgbClr val="435878"/>
          </a:solidFill>
        </p:spPr>
        <p:txBody>
          <a:bodyPr/>
          <a:lstStyle/>
          <a:p>
            <a:pPr eaLnBrk="1" hangingPunct="1"/>
            <a:r>
              <a:rPr lang="en-US" sz="1300" dirty="0" smtClean="0">
                <a:latin typeface="Arial" charset="0"/>
                <a:cs typeface="Arial" charset="0"/>
              </a:rPr>
              <a:t/>
            </a:r>
            <a:br>
              <a:rPr lang="en-US" sz="1300" dirty="0" smtClean="0">
                <a:latin typeface="Arial" charset="0"/>
                <a:cs typeface="Arial" charset="0"/>
              </a:rPr>
            </a:br>
            <a:r>
              <a:rPr lang="en-US" sz="1600" dirty="0" smtClean="0">
                <a:solidFill>
                  <a:schemeClr val="bg1"/>
                </a:solidFill>
                <a:latin typeface="Arial" charset="0"/>
                <a:cs typeface="Arial" charset="0"/>
              </a:rPr>
              <a:t>NRA BASIC PISTOL SHOOTING COURSE                                                              SLIDE I-10</a:t>
            </a:r>
            <a:r>
              <a:rPr lang="en-US" dirty="0" smtClean="0">
                <a:solidFill>
                  <a:schemeClr val="bg1"/>
                </a:solidFill>
                <a:latin typeface="Arial" charset="0"/>
                <a:cs typeface="Arial" charset="0"/>
              </a:rPr>
              <a:t/>
            </a:r>
            <a:br>
              <a:rPr lang="en-US" dirty="0" smtClean="0">
                <a:solidFill>
                  <a:schemeClr val="bg1"/>
                </a:solidFill>
                <a:latin typeface="Arial" charset="0"/>
                <a:cs typeface="Arial" charset="0"/>
              </a:rPr>
            </a:br>
            <a:r>
              <a:rPr lang="en-US" sz="1300" dirty="0" smtClean="0">
                <a:solidFill>
                  <a:schemeClr val="bg1"/>
                </a:solidFill>
                <a:latin typeface="Arial" charset="0"/>
                <a:cs typeface="Arial" charset="0"/>
              </a:rPr>
              <a:t/>
            </a:r>
            <a:br>
              <a:rPr lang="en-US" sz="1300" dirty="0" smtClean="0">
                <a:solidFill>
                  <a:schemeClr val="bg1"/>
                </a:solidFill>
                <a:latin typeface="Arial" charset="0"/>
                <a:cs typeface="Arial" charset="0"/>
              </a:rPr>
            </a:br>
            <a:r>
              <a:rPr lang="en-US" sz="4000" b="1" dirty="0" smtClean="0">
                <a:solidFill>
                  <a:schemeClr val="bg1"/>
                </a:solidFill>
                <a:latin typeface="Arial" charset="0"/>
                <a:cs typeface="Arial" charset="0"/>
              </a:rPr>
              <a:t>LANDS &amp; GROOVES</a:t>
            </a:r>
          </a:p>
        </p:txBody>
      </p:sp>
      <p:cxnSp>
        <p:nvCxnSpPr>
          <p:cNvPr id="13" name="Straight Arrow Connector 12"/>
          <p:cNvCxnSpPr/>
          <p:nvPr/>
        </p:nvCxnSpPr>
        <p:spPr>
          <a:xfrm rot="10800000">
            <a:off x="3505200" y="3429000"/>
            <a:ext cx="533400" cy="3810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2438400" y="2647950"/>
            <a:ext cx="7620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500" b="1"/>
              <a:t>LAND</a:t>
            </a:r>
          </a:p>
        </p:txBody>
      </p:sp>
      <p:cxnSp>
        <p:nvCxnSpPr>
          <p:cNvPr id="16" name="Straight Arrow Connector 15"/>
          <p:cNvCxnSpPr/>
          <p:nvPr/>
        </p:nvCxnSpPr>
        <p:spPr>
          <a:xfrm rot="5400000">
            <a:off x="2286000" y="3124200"/>
            <a:ext cx="609600" cy="3048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8" name="Rectangle 17"/>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11"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524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4340"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828800"/>
          </a:xfrm>
          <a:solidFill>
            <a:srgbClr val="EC1010"/>
          </a:solidFill>
        </p:spPr>
        <p:txBody>
          <a:bodyPr rtlCol="0">
            <a:normAutofit fontScale="90000"/>
          </a:bodyPr>
          <a:lstStyle/>
          <a:p>
            <a:pPr eaLnBrk="1" fontAlgn="auto" hangingPunct="1">
              <a:spcAft>
                <a:spcPts val="0"/>
              </a:spcAft>
              <a:defRPr/>
            </a:pPr>
            <a:r>
              <a:rPr lang="en-US" sz="1300" dirty="0" smtClean="0">
                <a:latin typeface="Arial" pitchFamily="34" charset="0"/>
                <a:cs typeface="Arial" pitchFamily="34" charset="0"/>
              </a:rPr>
              <a:t/>
            </a:r>
            <a:br>
              <a:rPr lang="en-US" sz="1300" dirty="0" smtClean="0">
                <a:latin typeface="Arial" pitchFamily="34" charset="0"/>
                <a:cs typeface="Arial" pitchFamily="34" charset="0"/>
              </a:rPr>
            </a:br>
            <a:r>
              <a:rPr lang="en-US" sz="1800" dirty="0" smtClean="0">
                <a:solidFill>
                  <a:schemeClr val="bg1"/>
                </a:solidFill>
                <a:latin typeface="Arial" pitchFamily="34" charset="0"/>
                <a:cs typeface="Arial" pitchFamily="34" charset="0"/>
              </a:rPr>
              <a:t>NRA BASIC PISTOL SHOOTING COURSE                                                      SLIDE I-11 (Modified)</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DOUBLE-ACTION REVOLVER </a:t>
            </a:r>
            <a:br>
              <a:rPr lang="en-US" sz="3600" b="1" dirty="0" smtClean="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ACTION PARTS</a:t>
            </a:r>
            <a:endParaRPr lang="en-US" sz="3600" b="1" dirty="0">
              <a:solidFill>
                <a:schemeClr val="bg1"/>
              </a:solidFill>
              <a:latin typeface="Arial" pitchFamily="34" charset="0"/>
              <a:cs typeface="Arial" pitchFamily="34" charset="0"/>
            </a:endParaRPr>
          </a:p>
        </p:txBody>
      </p:sp>
      <p:pic>
        <p:nvPicPr>
          <p:cNvPr id="14342" name="Picture 8" descr="REVOLVERPART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93925" y="2165350"/>
            <a:ext cx="55784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3962400" y="4691063"/>
            <a:ext cx="1143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TRIGGER</a:t>
            </a:r>
          </a:p>
        </p:txBody>
      </p:sp>
      <p:sp>
        <p:nvSpPr>
          <p:cNvPr id="11" name="TextBox 10"/>
          <p:cNvSpPr txBox="1">
            <a:spLocks noChangeArrowheads="1"/>
          </p:cNvSpPr>
          <p:nvPr/>
        </p:nvSpPr>
        <p:spPr bwMode="auto">
          <a:xfrm>
            <a:off x="7162800" y="2401888"/>
            <a:ext cx="1371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HAMMER SPUR</a:t>
            </a:r>
          </a:p>
        </p:txBody>
      </p:sp>
      <p:sp>
        <p:nvSpPr>
          <p:cNvPr id="12" name="TextBox 11"/>
          <p:cNvSpPr txBox="1">
            <a:spLocks noChangeArrowheads="1"/>
          </p:cNvSpPr>
          <p:nvPr/>
        </p:nvSpPr>
        <p:spPr bwMode="auto">
          <a:xfrm>
            <a:off x="2743200" y="35052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EJECTOR ROD</a:t>
            </a:r>
          </a:p>
        </p:txBody>
      </p:sp>
      <p:sp>
        <p:nvSpPr>
          <p:cNvPr id="13" name="TextBox 12"/>
          <p:cNvSpPr txBox="1">
            <a:spLocks noChangeArrowheads="1"/>
          </p:cNvSpPr>
          <p:nvPr/>
        </p:nvSpPr>
        <p:spPr bwMode="auto">
          <a:xfrm>
            <a:off x="3657600" y="20574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CYLINDER</a:t>
            </a:r>
          </a:p>
        </p:txBody>
      </p:sp>
      <p:sp>
        <p:nvSpPr>
          <p:cNvPr id="15" name="TextBox 14"/>
          <p:cNvSpPr txBox="1">
            <a:spLocks noChangeArrowheads="1"/>
          </p:cNvSpPr>
          <p:nvPr/>
        </p:nvSpPr>
        <p:spPr bwMode="auto">
          <a:xfrm>
            <a:off x="7391400" y="3267075"/>
            <a:ext cx="1447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CYLINDER RELEASE LATCH</a:t>
            </a:r>
          </a:p>
        </p:txBody>
      </p:sp>
      <p:sp>
        <p:nvSpPr>
          <p:cNvPr id="16" name="TextBox 15"/>
          <p:cNvSpPr txBox="1">
            <a:spLocks noChangeArrowheads="1"/>
          </p:cNvSpPr>
          <p:nvPr/>
        </p:nvSpPr>
        <p:spPr bwMode="auto">
          <a:xfrm>
            <a:off x="6019800" y="2057400"/>
            <a:ext cx="1143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HAMMER</a:t>
            </a:r>
          </a:p>
        </p:txBody>
      </p:sp>
      <p:cxnSp>
        <p:nvCxnSpPr>
          <p:cNvPr id="18" name="Straight Arrow Connector 17"/>
          <p:cNvCxnSpPr/>
          <p:nvPr/>
        </p:nvCxnSpPr>
        <p:spPr>
          <a:xfrm rot="5400000" flipH="1" flipV="1">
            <a:off x="3467100" y="3238500"/>
            <a:ext cx="3810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4876800" y="4267200"/>
            <a:ext cx="3810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6200000" flipH="1">
            <a:off x="4533900" y="2476500"/>
            <a:ext cx="6096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5905500" y="2552700"/>
            <a:ext cx="3810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1" idx="1"/>
          </p:cNvCxnSpPr>
          <p:nvPr/>
        </p:nvCxnSpPr>
        <p:spPr>
          <a:xfrm rot="10800000" flipV="1">
            <a:off x="6477000" y="2693988"/>
            <a:ext cx="685800" cy="1254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a:off x="6096000" y="3276600"/>
            <a:ext cx="12954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1676400" y="4859338"/>
            <a:ext cx="1219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dirty="0"/>
              <a:t>CYLINDER GAP</a:t>
            </a:r>
          </a:p>
        </p:txBody>
      </p:sp>
      <p:cxnSp>
        <p:nvCxnSpPr>
          <p:cNvPr id="21" name="Straight Arrow Connector 20"/>
          <p:cNvCxnSpPr/>
          <p:nvPr/>
        </p:nvCxnSpPr>
        <p:spPr>
          <a:xfrm flipV="1">
            <a:off x="2514600" y="3429000"/>
            <a:ext cx="2019300" cy="143033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9">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133600" y="6412010"/>
            <a:ext cx="60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dirty="0" smtClean="0"/>
              <a:t>International Defensive Pistol Association </a:t>
            </a:r>
            <a:r>
              <a:rPr lang="en-US" sz="1400" dirty="0" smtClean="0"/>
              <a:t>Picture – Jerry </a:t>
            </a:r>
            <a:r>
              <a:rPr lang="en-US" sz="1400" dirty="0" err="1" smtClean="0"/>
              <a:t>Miculek</a:t>
            </a:r>
            <a:endParaRPr lang="en-US" sz="1400" dirty="0"/>
          </a:p>
        </p:txBody>
      </p:sp>
      <p:sp>
        <p:nvSpPr>
          <p:cNvPr id="8" name="Rectangle 7"/>
          <p:cNvSpPr/>
          <p:nvPr/>
        </p:nvSpPr>
        <p:spPr>
          <a:xfrm>
            <a:off x="0" y="1600200"/>
            <a:ext cx="1524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itle 3"/>
          <p:cNvSpPr>
            <a:spLocks noGrp="1"/>
          </p:cNvSpPr>
          <p:nvPr>
            <p:ph type="ctrTitle"/>
          </p:nvPr>
        </p:nvSpPr>
        <p:spPr>
          <a:xfrm>
            <a:off x="0" y="0"/>
            <a:ext cx="9144000" cy="1828800"/>
          </a:xfrm>
          <a:solidFill>
            <a:srgbClr val="EC1010"/>
          </a:solidFill>
        </p:spPr>
        <p:txBody>
          <a:bodyPr rtlCol="0">
            <a:normAutofit fontScale="90000"/>
          </a:bodyPr>
          <a:lstStyle/>
          <a:p>
            <a:pPr eaLnBrk="1" fontAlgn="auto" hangingPunct="1">
              <a:spcAft>
                <a:spcPts val="0"/>
              </a:spcAft>
              <a:defRPr/>
            </a:pPr>
            <a:r>
              <a:rPr lang="en-US" sz="1300" dirty="0" smtClean="0">
                <a:latin typeface="Arial" pitchFamily="34" charset="0"/>
                <a:cs typeface="Arial" pitchFamily="34" charset="0"/>
              </a:rPr>
              <a:t/>
            </a:r>
            <a:br>
              <a:rPr lang="en-US" sz="1300" dirty="0" smtClean="0">
                <a:latin typeface="Arial" pitchFamily="34" charset="0"/>
                <a:cs typeface="Arial" pitchFamily="34" charset="0"/>
              </a:rPr>
            </a:br>
            <a:r>
              <a:rPr lang="en-US" sz="1800" dirty="0" smtClean="0">
                <a:solidFill>
                  <a:schemeClr val="bg1"/>
                </a:solidFill>
                <a:latin typeface="Arial" pitchFamily="34" charset="0"/>
                <a:cs typeface="Arial" pitchFamily="34" charset="0"/>
              </a:rPr>
              <a:t>NC CCH</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Cylinder Gap - Revolvers </a:t>
            </a:r>
            <a:br>
              <a:rPr lang="en-US" sz="3600" b="1" dirty="0" smtClean="0">
                <a:solidFill>
                  <a:schemeClr val="bg1"/>
                </a:solidFill>
                <a:latin typeface="Arial" pitchFamily="34" charset="0"/>
                <a:cs typeface="Arial" pitchFamily="34" charset="0"/>
              </a:rPr>
            </a:br>
            <a:endParaRPr lang="en-US" sz="3600" b="1" dirty="0">
              <a:solidFill>
                <a:schemeClr val="bg1"/>
              </a:solidFill>
              <a:latin typeface="Arial" pitchFamily="34" charset="0"/>
              <a:cs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093" y="1981200"/>
            <a:ext cx="6553200" cy="4364431"/>
          </a:xfrm>
          <a:prstGeom prst="rect">
            <a:avLst/>
          </a:prstGeom>
        </p:spPr>
      </p:pic>
    </p:spTree>
    <p:extLst>
      <p:ext uri="{BB962C8B-B14F-4D97-AF65-F5344CB8AC3E}">
        <p14:creationId xmlns:p14="http://schemas.microsoft.com/office/powerpoint/2010/main" val="2594480105"/>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743200" y="6398522"/>
            <a:ext cx="4495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dirty="0" smtClean="0"/>
              <a:t>Patrick Riley of Fundamental Safety / CCNCFG</a:t>
            </a:r>
            <a:endParaRPr lang="en-US" sz="1400" dirty="0"/>
          </a:p>
        </p:txBody>
      </p:sp>
      <p:sp>
        <p:nvSpPr>
          <p:cNvPr id="4" name="Title 3"/>
          <p:cNvSpPr>
            <a:spLocks noGrp="1"/>
          </p:cNvSpPr>
          <p:nvPr>
            <p:ph type="ctrTitle"/>
          </p:nvPr>
        </p:nvSpPr>
        <p:spPr>
          <a:xfrm>
            <a:off x="0" y="0"/>
            <a:ext cx="9144000" cy="1828800"/>
          </a:xfrm>
          <a:solidFill>
            <a:srgbClr val="EC1010"/>
          </a:solidFill>
        </p:spPr>
        <p:txBody>
          <a:bodyPr rtlCol="0">
            <a:normAutofit fontScale="90000"/>
          </a:bodyPr>
          <a:lstStyle/>
          <a:p>
            <a:pPr eaLnBrk="1" fontAlgn="auto" hangingPunct="1">
              <a:spcAft>
                <a:spcPts val="0"/>
              </a:spcAft>
              <a:defRPr/>
            </a:pPr>
            <a:r>
              <a:rPr lang="en-US" sz="1300" dirty="0" smtClean="0">
                <a:latin typeface="Arial" pitchFamily="34" charset="0"/>
                <a:cs typeface="Arial" pitchFamily="34" charset="0"/>
              </a:rPr>
              <a:t/>
            </a:r>
            <a:br>
              <a:rPr lang="en-US" sz="1300" dirty="0" smtClean="0">
                <a:latin typeface="Arial" pitchFamily="34" charset="0"/>
                <a:cs typeface="Arial" pitchFamily="34" charset="0"/>
              </a:rPr>
            </a:br>
            <a:r>
              <a:rPr lang="en-US" sz="1800" dirty="0" smtClean="0">
                <a:solidFill>
                  <a:schemeClr val="bg1"/>
                </a:solidFill>
                <a:latin typeface="Arial" pitchFamily="34" charset="0"/>
                <a:cs typeface="Arial" pitchFamily="34" charset="0"/>
              </a:rPr>
              <a:t>NC CCH</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Cylinder Gap - Revolvers </a:t>
            </a:r>
            <a:br>
              <a:rPr lang="en-US" sz="3600" b="1" dirty="0" smtClean="0">
                <a:solidFill>
                  <a:schemeClr val="bg1"/>
                </a:solidFill>
                <a:latin typeface="Arial" pitchFamily="34" charset="0"/>
                <a:cs typeface="Arial" pitchFamily="34" charset="0"/>
              </a:rPr>
            </a:br>
            <a:endParaRPr lang="en-US" sz="3600" b="1" dirty="0">
              <a:solidFill>
                <a:schemeClr val="bg1"/>
              </a:solidFill>
              <a:latin typeface="Arial" pitchFamily="34" charset="0"/>
              <a:cs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1847193"/>
            <a:ext cx="8219686" cy="4551329"/>
          </a:xfrm>
          <a:prstGeom prst="rect">
            <a:avLst/>
          </a:prstGeom>
        </p:spPr>
      </p:pic>
    </p:spTree>
    <p:extLst>
      <p:ext uri="{BB962C8B-B14F-4D97-AF65-F5344CB8AC3E}">
        <p14:creationId xmlns:p14="http://schemas.microsoft.com/office/powerpoint/2010/main" val="413526175"/>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8" descr="SAREVOLVER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2413000"/>
            <a:ext cx="605155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15365" name="Picture 6" descr="NRAbw.ti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752600"/>
          </a:xfrm>
          <a:solidFill>
            <a:srgbClr val="435878"/>
          </a:solidFill>
        </p:spPr>
        <p:txBody>
          <a:bodyPr rtlCol="0">
            <a:normAutofit fontScale="90000"/>
          </a:bodyPr>
          <a:lstStyle/>
          <a:p>
            <a:pPr eaLnBrk="1" fontAlgn="auto" hangingPunct="1">
              <a:spcAft>
                <a:spcPts val="0"/>
              </a:spcAft>
              <a:defRPr/>
            </a:pPr>
            <a:r>
              <a:rPr lang="en-US" sz="1800" dirty="0" smtClean="0">
                <a:latin typeface="Arial" pitchFamily="34" charset="0"/>
                <a:cs typeface="Arial" pitchFamily="34" charset="0"/>
              </a:rPr>
              <a:t/>
            </a:r>
            <a:br>
              <a:rPr lang="en-US" sz="1800" dirty="0" smtClean="0">
                <a:latin typeface="Arial" pitchFamily="34" charset="0"/>
                <a:cs typeface="Arial" pitchFamily="34" charset="0"/>
              </a:rPr>
            </a:br>
            <a:r>
              <a:rPr lang="en-US" sz="1800" dirty="0" smtClean="0">
                <a:solidFill>
                  <a:schemeClr val="bg1"/>
                </a:solidFill>
                <a:latin typeface="Arial" pitchFamily="34" charset="0"/>
                <a:cs typeface="Arial" pitchFamily="34" charset="0"/>
              </a:rPr>
              <a:t>NRA BASIC PISTOL SHOOTING COURSE                                                              SLIDE I-12</a:t>
            </a:r>
            <a:br>
              <a:rPr lang="en-US" sz="1800"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SINGLE-ACTION REVOLVER </a:t>
            </a:r>
            <a:br>
              <a:rPr lang="en-US" sz="3600" b="1" dirty="0" smtClean="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ACTION PARTS</a:t>
            </a:r>
            <a:endParaRPr lang="en-US" sz="3600" b="1" dirty="0">
              <a:solidFill>
                <a:schemeClr val="bg1"/>
              </a:solidFill>
              <a:latin typeface="Arial" pitchFamily="34" charset="0"/>
              <a:cs typeface="Arial" pitchFamily="34" charset="0"/>
            </a:endParaRPr>
          </a:p>
        </p:txBody>
      </p:sp>
      <p:sp>
        <p:nvSpPr>
          <p:cNvPr id="10" name="TextBox 9"/>
          <p:cNvSpPr txBox="1">
            <a:spLocks noChangeArrowheads="1"/>
          </p:cNvSpPr>
          <p:nvPr/>
        </p:nvSpPr>
        <p:spPr bwMode="auto">
          <a:xfrm>
            <a:off x="5410200" y="4583113"/>
            <a:ext cx="1143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TRIGGER</a:t>
            </a:r>
          </a:p>
        </p:txBody>
      </p:sp>
      <p:sp>
        <p:nvSpPr>
          <p:cNvPr id="11" name="TextBox 10"/>
          <p:cNvSpPr txBox="1">
            <a:spLocks noChangeArrowheads="1"/>
          </p:cNvSpPr>
          <p:nvPr/>
        </p:nvSpPr>
        <p:spPr bwMode="auto">
          <a:xfrm>
            <a:off x="7620000" y="2401888"/>
            <a:ext cx="1295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HAMMER SPUR</a:t>
            </a:r>
          </a:p>
        </p:txBody>
      </p:sp>
      <p:sp>
        <p:nvSpPr>
          <p:cNvPr id="12" name="TextBox 11"/>
          <p:cNvSpPr txBox="1">
            <a:spLocks noChangeArrowheads="1"/>
          </p:cNvSpPr>
          <p:nvPr/>
        </p:nvSpPr>
        <p:spPr bwMode="auto">
          <a:xfrm>
            <a:off x="3429000" y="19050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EJECTOR ROD</a:t>
            </a:r>
          </a:p>
        </p:txBody>
      </p:sp>
      <p:sp>
        <p:nvSpPr>
          <p:cNvPr id="13" name="TextBox 12"/>
          <p:cNvSpPr txBox="1">
            <a:spLocks noChangeArrowheads="1"/>
          </p:cNvSpPr>
          <p:nvPr/>
        </p:nvSpPr>
        <p:spPr bwMode="auto">
          <a:xfrm>
            <a:off x="4876800" y="20574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CYLINDER</a:t>
            </a:r>
          </a:p>
        </p:txBody>
      </p:sp>
      <p:sp>
        <p:nvSpPr>
          <p:cNvPr id="16" name="TextBox 15"/>
          <p:cNvSpPr txBox="1">
            <a:spLocks noChangeArrowheads="1"/>
          </p:cNvSpPr>
          <p:nvPr/>
        </p:nvSpPr>
        <p:spPr bwMode="auto">
          <a:xfrm>
            <a:off x="6477000" y="1905000"/>
            <a:ext cx="1143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HAMMER</a:t>
            </a:r>
          </a:p>
        </p:txBody>
      </p:sp>
      <p:cxnSp>
        <p:nvCxnSpPr>
          <p:cNvPr id="18" name="Straight Arrow Connector 17"/>
          <p:cNvCxnSpPr/>
          <p:nvPr/>
        </p:nvCxnSpPr>
        <p:spPr>
          <a:xfrm rot="16200000" flipH="1">
            <a:off x="3810000" y="2667000"/>
            <a:ext cx="6858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5943600" y="4267200"/>
            <a:ext cx="3810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6200000" flipH="1">
            <a:off x="5372100" y="2476500"/>
            <a:ext cx="6096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6667500" y="2400300"/>
            <a:ext cx="3810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10800000" flipV="1">
            <a:off x="7162800" y="2630488"/>
            <a:ext cx="533400" cy="365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377" name="Picture 22" descr="SAREVOLVER1.jpg"/>
          <p:cNvPicPr>
            <a:picLocks noChangeAspect="1"/>
          </p:cNvPicPr>
          <p:nvPr/>
        </p:nvPicPr>
        <p:blipFill>
          <a:blip r:embed="rId5">
            <a:extLst>
              <a:ext uri="{28A0092B-C50C-407E-A947-70E740481C1C}">
                <a14:useLocalDpi xmlns:a14="http://schemas.microsoft.com/office/drawing/2010/main" val="0"/>
              </a:ext>
            </a:extLst>
          </a:blip>
          <a:srcRect l="8595" r="46490" b="35434"/>
          <a:stretch>
            <a:fillRect/>
          </a:stretch>
        </p:blipFill>
        <p:spPr bwMode="auto">
          <a:xfrm>
            <a:off x="2057400" y="3962400"/>
            <a:ext cx="2751138" cy="1905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7" name="TextBox 26"/>
          <p:cNvSpPr txBox="1">
            <a:spLocks noChangeArrowheads="1"/>
          </p:cNvSpPr>
          <p:nvPr/>
        </p:nvSpPr>
        <p:spPr bwMode="auto">
          <a:xfrm>
            <a:off x="2209800" y="35052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LOADING GATE</a:t>
            </a:r>
          </a:p>
        </p:txBody>
      </p:sp>
      <p:cxnSp>
        <p:nvCxnSpPr>
          <p:cNvPr id="30" name="Straight Arrow Connector 29"/>
          <p:cNvCxnSpPr/>
          <p:nvPr/>
        </p:nvCxnSpPr>
        <p:spPr>
          <a:xfrm rot="16200000" flipH="1">
            <a:off x="3048000" y="4114800"/>
            <a:ext cx="6096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7">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38400"/>
            <a:ext cx="6324600" cy="3429000"/>
          </a:xfrm>
        </p:spPr>
        <p:txBody>
          <a:bodyPr rtlCol="0">
            <a:normAutofit fontScale="25000" lnSpcReduction="20000"/>
          </a:bodyPr>
          <a:lstStyle/>
          <a:p>
            <a:pPr algn="l" eaLnBrk="1" fontAlgn="auto" hangingPunct="1">
              <a:lnSpc>
                <a:spcPct val="90000"/>
              </a:lnSpc>
              <a:spcAft>
                <a:spcPts val="0"/>
              </a:spcAft>
              <a:buFont typeface="Arial" pitchFamily="34" charset="0"/>
              <a:buNone/>
              <a:defRPr/>
            </a:pPr>
            <a:r>
              <a:rPr lang="en-US" sz="11200" b="1" i="1" dirty="0" smtClean="0">
                <a:solidFill>
                  <a:schemeClr val="tx1"/>
                </a:solidFill>
                <a:latin typeface="Arial" pitchFamily="34" charset="0"/>
                <a:cs typeface="Arial" pitchFamily="34" charset="0"/>
              </a:rPr>
              <a:t>SINGLE-ACTION REVOLVER </a:t>
            </a:r>
          </a:p>
          <a:p>
            <a:pPr algn="l" eaLnBrk="1" fontAlgn="auto" hangingPunct="1">
              <a:lnSpc>
                <a:spcPts val="2200"/>
              </a:lnSpc>
              <a:spcAft>
                <a:spcPts val="0"/>
              </a:spcAft>
              <a:buFont typeface="Arial" pitchFamily="34" charset="0"/>
              <a:buNone/>
              <a:defRPr/>
            </a:pPr>
            <a:r>
              <a:rPr lang="en-US" sz="8400" b="1" dirty="0" smtClean="0">
                <a:solidFill>
                  <a:schemeClr val="tx1"/>
                </a:solidFill>
                <a:latin typeface="Arial" pitchFamily="34" charset="0"/>
                <a:cs typeface="Arial" pitchFamily="34" charset="0"/>
              </a:rPr>
              <a:t>THE TRIGGER PERFORMS A SINGLE ACTION: RELEASING THE HAMMER. THE HAMMER MUST BE MANUALLY COCKED FOR EACH SHOT.</a:t>
            </a:r>
          </a:p>
          <a:p>
            <a:pPr algn="l" eaLnBrk="1" fontAlgn="auto" hangingPunct="1">
              <a:lnSpc>
                <a:spcPct val="90000"/>
              </a:lnSpc>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None/>
              <a:defRPr/>
            </a:pPr>
            <a:r>
              <a:rPr lang="en-US" sz="11200" b="1" i="1" dirty="0" smtClean="0">
                <a:solidFill>
                  <a:schemeClr val="tx1"/>
                </a:solidFill>
                <a:latin typeface="Arial" pitchFamily="34" charset="0"/>
                <a:cs typeface="Arial" pitchFamily="34" charset="0"/>
              </a:rPr>
              <a:t>DOUBLE-ACTION REVOLVER</a:t>
            </a:r>
          </a:p>
          <a:p>
            <a:pPr algn="l" eaLnBrk="1" fontAlgn="auto" hangingPunct="1">
              <a:lnSpc>
                <a:spcPts val="2200"/>
              </a:lnSpc>
              <a:spcAft>
                <a:spcPts val="0"/>
              </a:spcAft>
              <a:buFont typeface="Arial" pitchFamily="34" charset="0"/>
              <a:buNone/>
              <a:defRPr/>
            </a:pPr>
            <a:r>
              <a:rPr lang="en-US" sz="8400" b="1" dirty="0" smtClean="0">
                <a:solidFill>
                  <a:schemeClr val="tx1"/>
                </a:solidFill>
                <a:latin typeface="Arial" pitchFamily="34" charset="0"/>
                <a:cs typeface="Arial" pitchFamily="34" charset="0"/>
              </a:rPr>
              <a:t>THE TRIGGER PERFORMS TWO TASKS: BOTH COCKING AND RELEASING THE HAMMER. MOST DOUBLE-ACTION REVOLVERS CAN ALSO BE FIRED IN THE SINGLE-ACTION MODE.</a:t>
            </a:r>
            <a:endParaRPr lang="en-US" sz="8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638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2192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638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22098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I-13</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SINGLE- AND DOUBLE-ACTION</a:t>
            </a:r>
            <a:br>
              <a:rPr lang="en-US" sz="4000" b="1" dirty="0" smtClean="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REVOLVERS</a:t>
            </a:r>
            <a:endParaRPr lang="en-US" sz="4000" b="1" dirty="0">
              <a:solidFill>
                <a:schemeClr val="bg1"/>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733800" y="2590800"/>
            <a:ext cx="4419600" cy="3200400"/>
          </a:xfrm>
        </p:spPr>
        <p:txBody>
          <a:bodyPr rtlCol="0">
            <a:normAutofit fontScale="47500" lnSpcReduction="20000"/>
          </a:bodyPr>
          <a:lstStyle/>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741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1741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2133600"/>
          </a:xfrm>
          <a:solidFill>
            <a:srgbClr val="435878"/>
          </a:solidFill>
        </p:spPr>
        <p:txBody>
          <a:bodyPr rtlCol="0">
            <a:normAutofit fontScale="90000"/>
          </a:bodyPr>
          <a:lstStyle/>
          <a:p>
            <a:pPr eaLnBrk="1" fontAlgn="auto" hangingPunct="1">
              <a:spcAft>
                <a:spcPts val="0"/>
              </a:spcAft>
              <a:defRPr/>
            </a:pPr>
            <a:r>
              <a:rPr lang="en-US" sz="1300" dirty="0" smtClean="0">
                <a:latin typeface="Arial" pitchFamily="34" charset="0"/>
                <a:cs typeface="Arial" pitchFamily="34" charset="0"/>
              </a:rPr>
              <a:t/>
            </a:r>
            <a:br>
              <a:rPr lang="en-US" sz="1300" dirty="0" smtClean="0">
                <a:latin typeface="Arial" pitchFamily="34" charset="0"/>
                <a:cs typeface="Arial" pitchFamily="34" charset="0"/>
              </a:rPr>
            </a:br>
            <a:r>
              <a:rPr lang="en-US" sz="1800" dirty="0" smtClean="0">
                <a:solidFill>
                  <a:schemeClr val="bg1"/>
                </a:solidFill>
                <a:latin typeface="Arial" pitchFamily="34" charset="0"/>
                <a:cs typeface="Arial" pitchFamily="34" charset="0"/>
              </a:rPr>
              <a:t>NRA BASIC PISTOL SHOOTING COURSE                                                              SLIDE I-14</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MAIN PARTS OF A </a:t>
            </a:r>
            <a:br>
              <a:rPr lang="en-US" sz="4000" b="1" dirty="0" smtClean="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SEMI-AUTOMATIC PISTOL </a:t>
            </a:r>
            <a:endParaRPr lang="en-US" sz="4000" b="1" dirty="0">
              <a:solidFill>
                <a:schemeClr val="bg1"/>
              </a:solidFill>
              <a:latin typeface="Arial" pitchFamily="34" charset="0"/>
              <a:cs typeface="Arial" pitchFamily="34" charset="0"/>
            </a:endParaRPr>
          </a:p>
        </p:txBody>
      </p:sp>
      <p:pic>
        <p:nvPicPr>
          <p:cNvPr id="17415" name="Picture 8" descr="SEMIAUTO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2286000"/>
            <a:ext cx="5573713"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1371600" y="4048125"/>
            <a:ext cx="152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BARREL</a:t>
            </a:r>
          </a:p>
        </p:txBody>
      </p:sp>
      <p:sp>
        <p:nvSpPr>
          <p:cNvPr id="11" name="TextBox 10"/>
          <p:cNvSpPr txBox="1">
            <a:spLocks noChangeArrowheads="1"/>
          </p:cNvSpPr>
          <p:nvPr/>
        </p:nvSpPr>
        <p:spPr bwMode="auto">
          <a:xfrm>
            <a:off x="3886200" y="4648200"/>
            <a:ext cx="1447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FRAME</a:t>
            </a:r>
          </a:p>
        </p:txBody>
      </p:sp>
      <p:sp>
        <p:nvSpPr>
          <p:cNvPr id="12" name="TextBox 11"/>
          <p:cNvSpPr txBox="1">
            <a:spLocks noChangeArrowheads="1"/>
          </p:cNvSpPr>
          <p:nvPr/>
        </p:nvSpPr>
        <p:spPr bwMode="auto">
          <a:xfrm>
            <a:off x="7620000" y="2514600"/>
            <a:ext cx="1524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ACTION</a:t>
            </a:r>
          </a:p>
          <a:p>
            <a:pPr eaLnBrk="1" hangingPunct="1"/>
            <a:r>
              <a:rPr lang="en-US" sz="1600"/>
              <a:t>(</a:t>
            </a:r>
            <a:r>
              <a:rPr lang="en-US" sz="1600" b="1"/>
              <a:t>SLIDE AND PARTS  WITHIN FRAME)</a:t>
            </a:r>
          </a:p>
        </p:txBody>
      </p:sp>
      <p:cxnSp>
        <p:nvCxnSpPr>
          <p:cNvPr id="14" name="Straight Arrow Connector 13"/>
          <p:cNvCxnSpPr/>
          <p:nvPr/>
        </p:nvCxnSpPr>
        <p:spPr>
          <a:xfrm flipV="1">
            <a:off x="5181600" y="4419600"/>
            <a:ext cx="5334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6200000" flipV="1">
            <a:off x="3695700" y="4152900"/>
            <a:ext cx="9144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1409700" y="3314700"/>
            <a:ext cx="9144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flipV="1">
            <a:off x="6934200" y="2971800"/>
            <a:ext cx="7620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2192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436"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812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I-15</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PARTS OF A SEMI-AUTOMATIC</a:t>
            </a:r>
            <a:br>
              <a:rPr lang="en-US" sz="4000" b="1" dirty="0" smtClean="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PISTOL FRAME</a:t>
            </a:r>
            <a:endParaRPr lang="en-US" sz="4000" b="1" dirty="0">
              <a:solidFill>
                <a:schemeClr val="bg1"/>
              </a:solidFill>
              <a:latin typeface="Arial" pitchFamily="34" charset="0"/>
              <a:cs typeface="Arial" pitchFamily="34" charset="0"/>
            </a:endParaRPr>
          </a:p>
        </p:txBody>
      </p:sp>
      <p:pic>
        <p:nvPicPr>
          <p:cNvPr id="18438" name="Picture 8" descr="SEMIAUTO1.jpg"/>
          <p:cNvPicPr>
            <a:picLocks noChangeAspect="1"/>
          </p:cNvPicPr>
          <p:nvPr/>
        </p:nvPicPr>
        <p:blipFill>
          <a:blip r:embed="rId4">
            <a:extLst>
              <a:ext uri="{28A0092B-C50C-407E-A947-70E740481C1C}">
                <a14:useLocalDpi xmlns:a14="http://schemas.microsoft.com/office/drawing/2010/main" val="0"/>
              </a:ext>
            </a:extLst>
          </a:blip>
          <a:srcRect l="24509"/>
          <a:stretch>
            <a:fillRect/>
          </a:stretch>
        </p:blipFill>
        <p:spPr bwMode="auto">
          <a:xfrm>
            <a:off x="2438400" y="2133600"/>
            <a:ext cx="4306888" cy="3840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a:spLocks noChangeArrowheads="1"/>
          </p:cNvSpPr>
          <p:nvPr/>
        </p:nvSpPr>
        <p:spPr bwMode="auto">
          <a:xfrm>
            <a:off x="7010400" y="45720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BACKSTRAP</a:t>
            </a:r>
          </a:p>
        </p:txBody>
      </p:sp>
      <p:sp>
        <p:nvSpPr>
          <p:cNvPr id="11" name="TextBox 10"/>
          <p:cNvSpPr txBox="1">
            <a:spLocks noChangeArrowheads="1"/>
          </p:cNvSpPr>
          <p:nvPr/>
        </p:nvSpPr>
        <p:spPr bwMode="auto">
          <a:xfrm>
            <a:off x="2362200" y="3929063"/>
            <a:ext cx="13716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600" b="1"/>
              <a:t>TRIGGER GUARD</a:t>
            </a:r>
          </a:p>
        </p:txBody>
      </p:sp>
      <p:sp>
        <p:nvSpPr>
          <p:cNvPr id="13" name="TextBox 12"/>
          <p:cNvSpPr txBox="1">
            <a:spLocks noChangeArrowheads="1"/>
          </p:cNvSpPr>
          <p:nvPr/>
        </p:nvSpPr>
        <p:spPr bwMode="auto">
          <a:xfrm>
            <a:off x="2667000" y="51816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FRONT STRAP</a:t>
            </a:r>
          </a:p>
        </p:txBody>
      </p:sp>
      <p:sp>
        <p:nvSpPr>
          <p:cNvPr id="14" name="TextBox 13"/>
          <p:cNvSpPr txBox="1">
            <a:spLocks noChangeArrowheads="1"/>
          </p:cNvSpPr>
          <p:nvPr/>
        </p:nvSpPr>
        <p:spPr bwMode="auto">
          <a:xfrm>
            <a:off x="6858000" y="3776663"/>
            <a:ext cx="1554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GRIP PANELS</a:t>
            </a:r>
          </a:p>
        </p:txBody>
      </p:sp>
      <p:cxnSp>
        <p:nvCxnSpPr>
          <p:cNvPr id="20" name="Straight Arrow Connector 19"/>
          <p:cNvCxnSpPr/>
          <p:nvPr/>
        </p:nvCxnSpPr>
        <p:spPr>
          <a:xfrm rot="10800000" flipV="1">
            <a:off x="5562600" y="3962400"/>
            <a:ext cx="12954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0" idx="1"/>
          </p:cNvCxnSpPr>
          <p:nvPr/>
        </p:nvCxnSpPr>
        <p:spPr>
          <a:xfrm rot="10800000">
            <a:off x="6400800" y="4724400"/>
            <a:ext cx="609600" cy="1746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3276600" y="4038600"/>
            <a:ext cx="3810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4267200" y="5029200"/>
            <a:ext cx="762000" cy="32226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76400" y="1905000"/>
            <a:ext cx="6629400" cy="4191000"/>
          </a:xfrm>
        </p:spPr>
        <p:txBody>
          <a:bodyPr rtlCol="0">
            <a:normAutofit fontScale="25000" lnSpcReduction="20000"/>
          </a:bodyPr>
          <a:lstStyle/>
          <a:p>
            <a:pPr algn="l" eaLnBrk="1" fontAlgn="auto" hangingPunct="1">
              <a:lnSpc>
                <a:spcPts val="1700"/>
              </a:lnSpc>
              <a:spcAft>
                <a:spcPts val="0"/>
              </a:spcAft>
              <a:buFont typeface="Arial" pitchFamily="34" charset="0"/>
              <a:buChar char="•"/>
              <a:defRPr/>
            </a:pPr>
            <a:r>
              <a:rPr lang="en-US" sz="8400" b="1" dirty="0" smtClean="0">
                <a:solidFill>
                  <a:schemeClr val="tx1"/>
                </a:solidFill>
                <a:latin typeface="Arial" pitchFamily="34" charset="0"/>
                <a:cs typeface="Arial" pitchFamily="34" charset="0"/>
              </a:rPr>
              <a:t> Instructor Introduction</a:t>
            </a: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Student Introductions </a:t>
            </a: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NO Live Ammunition</a:t>
            </a: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Safe/Clear Student Handguns – Handling Rules</a:t>
            </a: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a:t>
            </a:r>
            <a:r>
              <a:rPr lang="en-US" sz="8400" b="1" dirty="0">
                <a:solidFill>
                  <a:schemeClr val="tx1"/>
                </a:solidFill>
                <a:latin typeface="Arial" pitchFamily="34" charset="0"/>
                <a:cs typeface="Arial" pitchFamily="34" charset="0"/>
              </a:rPr>
              <a:t>Restrooms and Emergency Exits</a:t>
            </a:r>
            <a:endParaRPr lang="en-US" sz="8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a:t>
            </a:r>
            <a:r>
              <a:rPr lang="en-US" sz="8400" b="1" dirty="0">
                <a:solidFill>
                  <a:schemeClr val="tx1"/>
                </a:solidFill>
                <a:latin typeface="Arial" pitchFamily="34" charset="0"/>
                <a:cs typeface="Arial" pitchFamily="34" charset="0"/>
              </a:rPr>
              <a:t>Refreshments, Smoking, Breaks, </a:t>
            </a:r>
            <a:r>
              <a:rPr lang="en-US" sz="8400" b="1" dirty="0" smtClean="0">
                <a:solidFill>
                  <a:schemeClr val="tx1"/>
                </a:solidFill>
                <a:latin typeface="Arial" pitchFamily="34" charset="0"/>
                <a:cs typeface="Arial" pitchFamily="34" charset="0"/>
              </a:rPr>
              <a:t>Lunch</a:t>
            </a:r>
          </a:p>
          <a:p>
            <a:pPr algn="l" eaLnBrk="1" fontAlgn="auto" hangingPunct="1">
              <a:spcAft>
                <a:spcPts val="0"/>
              </a:spcAft>
              <a:buFont typeface="Arial" pitchFamily="34" charset="0"/>
              <a:buChar char="•"/>
              <a:defRPr/>
            </a:pPr>
            <a:r>
              <a:rPr lang="en-US" sz="8400" b="1" dirty="0" smtClean="0">
                <a:solidFill>
                  <a:schemeClr val="tx1"/>
                </a:solidFill>
                <a:latin typeface="Arial" pitchFamily="34" charset="0"/>
                <a:cs typeface="Arial" pitchFamily="34" charset="0"/>
              </a:rPr>
              <a:t> ABSOLUTELY NO Cell/Smart </a:t>
            </a:r>
            <a:r>
              <a:rPr lang="en-US" sz="8400" b="1" smtClean="0">
                <a:solidFill>
                  <a:schemeClr val="tx1"/>
                </a:solidFill>
                <a:latin typeface="Arial" pitchFamily="34" charset="0"/>
                <a:cs typeface="Arial" pitchFamily="34" charset="0"/>
              </a:rPr>
              <a:t>Phones,</a:t>
            </a:r>
            <a:br>
              <a:rPr lang="en-US" sz="8400" b="1" smtClean="0">
                <a:solidFill>
                  <a:schemeClr val="tx1"/>
                </a:solidFill>
                <a:latin typeface="Arial" pitchFamily="34" charset="0"/>
                <a:cs typeface="Arial" pitchFamily="34" charset="0"/>
              </a:rPr>
            </a:br>
            <a:r>
              <a:rPr lang="en-US" sz="8400" b="1" smtClean="0">
                <a:solidFill>
                  <a:schemeClr val="tx1"/>
                </a:solidFill>
                <a:latin typeface="Arial" pitchFamily="34" charset="0"/>
                <a:cs typeface="Arial" pitchFamily="34" charset="0"/>
              </a:rPr>
              <a:t>	e/</a:t>
            </a:r>
            <a:r>
              <a:rPr lang="en-US" sz="8400" b="1" dirty="0" err="1" smtClean="0">
                <a:solidFill>
                  <a:schemeClr val="tx1"/>
                </a:solidFill>
                <a:latin typeface="Arial" pitchFamily="34" charset="0"/>
                <a:cs typeface="Arial" pitchFamily="34" charset="0"/>
              </a:rPr>
              <a:t>i</a:t>
            </a:r>
            <a:r>
              <a:rPr lang="en-US" sz="8400" b="1" dirty="0" smtClean="0">
                <a:solidFill>
                  <a:schemeClr val="tx1"/>
                </a:solidFill>
                <a:latin typeface="Arial" pitchFamily="34" charset="0"/>
                <a:cs typeface="Arial" pitchFamily="34" charset="0"/>
              </a:rPr>
              <a:t>-Devices, texting, etc.</a:t>
            </a:r>
            <a:endParaRPr lang="en-US" sz="8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6" name="Title 3"/>
          <p:cNvSpPr>
            <a:spLocks noGrp="1"/>
          </p:cNvSpPr>
          <p:nvPr>
            <p:ph type="ctrTitle"/>
          </p:nvPr>
        </p:nvSpPr>
        <p:spPr>
          <a:xfrm>
            <a:off x="0" y="0"/>
            <a:ext cx="9144000" cy="1600200"/>
          </a:xfrm>
          <a:solidFill>
            <a:srgbClr val="435878"/>
          </a:solidFill>
        </p:spPr>
        <p:txBody>
          <a:bodyPr/>
          <a:lstStyle/>
          <a:p>
            <a:pPr eaLnBrk="1" hangingPunct="1"/>
            <a:r>
              <a:rPr lang="en-US" sz="1300" smtClean="0"/>
              <a:t/>
            </a:r>
            <a:br>
              <a:rPr lang="en-US" sz="1300" smtClean="0"/>
            </a:br>
            <a:r>
              <a:rPr lang="en-US" sz="4000" b="1" smtClean="0">
                <a:solidFill>
                  <a:schemeClr val="bg1"/>
                </a:solidFill>
                <a:latin typeface="Arial" charset="0"/>
                <a:cs typeface="Arial" charset="0"/>
              </a:rPr>
              <a:t>ADMINISTRATIVE ITEMS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19460"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81200"/>
          </a:xfrm>
          <a:solidFill>
            <a:srgbClr val="435878"/>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I-16</a:t>
            </a:r>
            <a:r>
              <a:rPr lang="en-US" dirty="0" smtClean="0">
                <a:solidFill>
                  <a:schemeClr val="bg1"/>
                </a:solidFill>
                <a:latin typeface="Arial" pitchFamily="34" charset="0"/>
                <a:cs typeface="Arial" pitchFamily="34" charset="0"/>
              </a:rPr>
              <a:t/>
            </a:r>
            <a:br>
              <a:rPr lang="en-US"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PARTS OF A SEMI-AUTOMATIC</a:t>
            </a:r>
            <a:br>
              <a:rPr lang="en-US" sz="4000" b="1" dirty="0" smtClean="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PISTOL BARREL</a:t>
            </a:r>
            <a:endParaRPr lang="en-US" sz="4000" b="1" dirty="0">
              <a:solidFill>
                <a:schemeClr val="bg1"/>
              </a:solidFill>
              <a:latin typeface="Arial" pitchFamily="34" charset="0"/>
              <a:cs typeface="Arial" pitchFamily="34" charset="0"/>
            </a:endParaRPr>
          </a:p>
        </p:txBody>
      </p:sp>
      <p:pic>
        <p:nvPicPr>
          <p:cNvPr id="19462" name="Picture 15" descr="sabarrel.t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636838"/>
            <a:ext cx="6526213"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p:nvSpPr>
        <p:spPr bwMode="auto">
          <a:xfrm>
            <a:off x="1447800" y="4714875"/>
            <a:ext cx="13716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b="1"/>
              <a:t>MUZZLE</a:t>
            </a:r>
          </a:p>
        </p:txBody>
      </p:sp>
      <p:cxnSp>
        <p:nvCxnSpPr>
          <p:cNvPr id="31" name="Straight Arrow Connector 30"/>
          <p:cNvCxnSpPr/>
          <p:nvPr/>
        </p:nvCxnSpPr>
        <p:spPr>
          <a:xfrm rot="5400000" flipH="1" flipV="1">
            <a:off x="1905000" y="4191000"/>
            <a:ext cx="5334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6200000" flipH="1">
            <a:off x="3314700" y="3543300"/>
            <a:ext cx="9144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2209800" y="2736850"/>
            <a:ext cx="22860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RIFLING</a:t>
            </a:r>
            <a:r>
              <a:rPr lang="en-US" sz="1600" b="1"/>
              <a:t> (LANDS &amp; GROOVES)</a:t>
            </a:r>
          </a:p>
        </p:txBody>
      </p:sp>
      <p:cxnSp>
        <p:nvCxnSpPr>
          <p:cNvPr id="34" name="Straight Arrow Connector 33"/>
          <p:cNvCxnSpPr/>
          <p:nvPr/>
        </p:nvCxnSpPr>
        <p:spPr>
          <a:xfrm rot="5400000">
            <a:off x="5981700" y="3162300"/>
            <a:ext cx="6858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6400800" y="4191000"/>
            <a:ext cx="8382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5257800" y="4876800"/>
            <a:ext cx="152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CHAMBER</a:t>
            </a:r>
          </a:p>
        </p:txBody>
      </p:sp>
      <p:sp>
        <p:nvSpPr>
          <p:cNvPr id="25" name="TextBox 24"/>
          <p:cNvSpPr txBox="1">
            <a:spLocks noChangeArrowheads="1"/>
          </p:cNvSpPr>
          <p:nvPr/>
        </p:nvSpPr>
        <p:spPr bwMode="auto">
          <a:xfrm>
            <a:off x="5181600" y="2286000"/>
            <a:ext cx="2362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LOCKING LUGS </a:t>
            </a:r>
            <a:r>
              <a:rPr lang="en-US" sz="1600" b="1"/>
              <a:t>(ENGAGE RECESSES IN SLIDE)</a:t>
            </a:r>
          </a:p>
        </p:txBody>
      </p:sp>
      <p:cxnSp>
        <p:nvCxnSpPr>
          <p:cNvPr id="40" name="Straight Arrow Connector 39"/>
          <p:cNvCxnSpPr/>
          <p:nvPr/>
        </p:nvCxnSpPr>
        <p:spPr>
          <a:xfrm rot="5400000">
            <a:off x="5829300" y="3009900"/>
            <a:ext cx="685800" cy="609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181600" y="2514600"/>
            <a:ext cx="2971800" cy="3276600"/>
          </a:xfrm>
        </p:spPr>
        <p:txBody>
          <a:bodyPr rtlCol="0">
            <a:normAutofit fontScale="40000" lnSpcReduction="20000"/>
          </a:bodyPr>
          <a:lstStyle/>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pic>
        <p:nvPicPr>
          <p:cNvPr id="2048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20485" name="TextBox 21"/>
          <p:cNvSpPr txBox="1">
            <a:spLocks noChangeArrowheads="1"/>
          </p:cNvSpPr>
          <p:nvPr/>
        </p:nvSpPr>
        <p:spPr bwMode="auto">
          <a:xfrm>
            <a:off x="4800600" y="1949450"/>
            <a:ext cx="39624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b="1" i="1"/>
              <a:t>RIFLING</a:t>
            </a:r>
          </a:p>
          <a:p>
            <a:pPr eaLnBrk="1" hangingPunct="1"/>
            <a:r>
              <a:rPr lang="en-US" b="1"/>
              <a:t>SPIRALING </a:t>
            </a:r>
            <a:r>
              <a:rPr lang="en-US" b="1" i="1"/>
              <a:t>LANDS</a:t>
            </a:r>
            <a:r>
              <a:rPr lang="en-US" b="1"/>
              <a:t> AND </a:t>
            </a:r>
            <a:r>
              <a:rPr lang="en-US" b="1" i="1"/>
              <a:t>GROOVES</a:t>
            </a:r>
            <a:r>
              <a:rPr lang="en-US" b="1"/>
              <a:t> THAT ENGRAVE THE BULLET AND GIVE IT SPIN AS IT TRAVELS THROUGH THE BORE</a:t>
            </a:r>
          </a:p>
        </p:txBody>
      </p:sp>
      <p:pic>
        <p:nvPicPr>
          <p:cNvPr id="20486" name="Picture 20" descr="riflingdrwg.t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43138" y="4114800"/>
            <a:ext cx="644366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a:spLocks noChangeArrowheads="1"/>
          </p:cNvSpPr>
          <p:nvPr/>
        </p:nvSpPr>
        <p:spPr bwMode="auto">
          <a:xfrm>
            <a:off x="6248400" y="4038600"/>
            <a:ext cx="914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LAND</a:t>
            </a:r>
          </a:p>
        </p:txBody>
      </p:sp>
      <p:sp>
        <p:nvSpPr>
          <p:cNvPr id="22" name="TextBox 21"/>
          <p:cNvSpPr txBox="1">
            <a:spLocks noChangeArrowheads="1"/>
          </p:cNvSpPr>
          <p:nvPr/>
        </p:nvSpPr>
        <p:spPr bwMode="auto">
          <a:xfrm>
            <a:off x="5105400" y="403860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GROOVE</a:t>
            </a:r>
          </a:p>
        </p:txBody>
      </p:sp>
      <p:cxnSp>
        <p:nvCxnSpPr>
          <p:cNvPr id="24" name="Straight Arrow Connector 23"/>
          <p:cNvCxnSpPr/>
          <p:nvPr/>
        </p:nvCxnSpPr>
        <p:spPr>
          <a:xfrm rot="5400000">
            <a:off x="6057900" y="4533900"/>
            <a:ext cx="609600" cy="228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16200000" flipH="1">
            <a:off x="5410200" y="4648200"/>
            <a:ext cx="6096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491" name="Picture 8" descr="rimfire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60463" y="1858963"/>
            <a:ext cx="3640137"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0" y="1600200"/>
            <a:ext cx="1524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extBox 10"/>
          <p:cNvSpPr txBox="1">
            <a:spLocks noChangeArrowheads="1"/>
          </p:cNvSpPr>
          <p:nvPr/>
        </p:nvSpPr>
        <p:spPr bwMode="auto">
          <a:xfrm>
            <a:off x="3657600" y="3790950"/>
            <a:ext cx="10668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500" b="1"/>
              <a:t>GROOVE</a:t>
            </a:r>
          </a:p>
        </p:txBody>
      </p:sp>
      <p:sp>
        <p:nvSpPr>
          <p:cNvPr id="20494" name="Title 3"/>
          <p:cNvSpPr>
            <a:spLocks noGrp="1"/>
          </p:cNvSpPr>
          <p:nvPr>
            <p:ph type="ctrTitle"/>
          </p:nvPr>
        </p:nvSpPr>
        <p:spPr>
          <a:xfrm>
            <a:off x="0" y="0"/>
            <a:ext cx="9144000" cy="1676400"/>
          </a:xfrm>
          <a:solidFill>
            <a:srgbClr val="EC1010"/>
          </a:solidFill>
        </p:spPr>
        <p:txBody>
          <a:bodyPr/>
          <a:lstStyle/>
          <a:p>
            <a:pPr eaLnBrk="1" hangingPunct="1"/>
            <a:r>
              <a:rPr lang="en-US" sz="1300" smtClean="0">
                <a:latin typeface="Arial" charset="0"/>
                <a:cs typeface="Arial" charset="0"/>
              </a:rPr>
              <a:t/>
            </a:r>
            <a:br>
              <a:rPr lang="en-US" sz="1300" smtClean="0">
                <a:latin typeface="Arial" charset="0"/>
                <a:cs typeface="Arial" charset="0"/>
              </a:rPr>
            </a:br>
            <a:r>
              <a:rPr lang="en-US" sz="1600" smtClean="0">
                <a:solidFill>
                  <a:schemeClr val="bg1"/>
                </a:solidFill>
                <a:latin typeface="Arial" charset="0"/>
                <a:cs typeface="Arial" charset="0"/>
              </a:rPr>
              <a:t>NRA BASIC PISTOL SHOOTING COURSE                                                              SLIDE I-17</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4000" b="1" smtClean="0">
                <a:solidFill>
                  <a:schemeClr val="bg1"/>
                </a:solidFill>
                <a:latin typeface="Arial" charset="0"/>
                <a:cs typeface="Arial" charset="0"/>
              </a:rPr>
              <a:t>LANDS &amp; GROOVES</a:t>
            </a:r>
          </a:p>
        </p:txBody>
      </p:sp>
      <p:cxnSp>
        <p:nvCxnSpPr>
          <p:cNvPr id="13" name="Straight Arrow Connector 12"/>
          <p:cNvCxnSpPr/>
          <p:nvPr/>
        </p:nvCxnSpPr>
        <p:spPr>
          <a:xfrm rot="10800000">
            <a:off x="3505200" y="3429000"/>
            <a:ext cx="533400" cy="3810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2438400" y="2647950"/>
            <a:ext cx="7620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500" b="1"/>
              <a:t>LAND</a:t>
            </a:r>
          </a:p>
        </p:txBody>
      </p:sp>
      <p:cxnSp>
        <p:nvCxnSpPr>
          <p:cNvPr id="16" name="Straight Arrow Connector 15"/>
          <p:cNvCxnSpPr/>
          <p:nvPr/>
        </p:nvCxnSpPr>
        <p:spPr>
          <a:xfrm rot="5400000">
            <a:off x="2286000" y="3124200"/>
            <a:ext cx="609600" cy="3048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11"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21508"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05000"/>
          </a:xfrm>
          <a:solidFill>
            <a:srgbClr val="435878"/>
          </a:solidFill>
        </p:spPr>
        <p:txBody>
          <a:bodyPr rtlCol="0">
            <a:normAutofit fontScale="90000"/>
          </a:bodyPr>
          <a:lstStyle/>
          <a:p>
            <a:pPr eaLnBrk="1" fontAlgn="auto" hangingPunct="1">
              <a:spcAft>
                <a:spcPts val="0"/>
              </a:spcAft>
              <a:defRPr/>
            </a:pPr>
            <a:r>
              <a:rPr lang="en-US" sz="1800" dirty="0" smtClean="0">
                <a:solidFill>
                  <a:schemeClr val="bg1"/>
                </a:solidFill>
                <a:latin typeface="Arial" pitchFamily="34" charset="0"/>
                <a:cs typeface="Arial" pitchFamily="34" charset="0"/>
              </a:rPr>
              <a:t>NRA BASIC PISTOL SHOOTING COURSE                                                              SLIDE I-18</a:t>
            </a:r>
            <a:br>
              <a:rPr lang="en-US" sz="1800" dirty="0" smtClean="0">
                <a:solidFill>
                  <a:schemeClr val="bg1"/>
                </a:solidFill>
                <a:latin typeface="Arial" pitchFamily="34" charset="0"/>
                <a:cs typeface="Arial" pitchFamily="34" charset="0"/>
              </a:rPr>
            </a:br>
            <a:r>
              <a:rPr lang="en-US" sz="2000" dirty="0" smtClean="0">
                <a:solidFill>
                  <a:schemeClr val="bg1"/>
                </a:solidFill>
                <a:latin typeface="Arial" pitchFamily="34" charset="0"/>
                <a:cs typeface="Arial" pitchFamily="34" charset="0"/>
              </a:rPr>
              <a:t/>
            </a:r>
            <a:br>
              <a:rPr lang="en-US" sz="2000" dirty="0" smtClean="0">
                <a:solidFill>
                  <a:schemeClr val="bg1"/>
                </a:solidFill>
                <a:latin typeface="Arial" pitchFamily="34" charset="0"/>
                <a:cs typeface="Arial" pitchFamily="34" charset="0"/>
              </a:rPr>
            </a:br>
            <a:r>
              <a:rPr lang="en-US" sz="1300" dirty="0">
                <a:solidFill>
                  <a:schemeClr val="bg1"/>
                </a:solidFill>
                <a:latin typeface="Arial" pitchFamily="34" charset="0"/>
                <a:cs typeface="Arial" pitchFamily="34" charset="0"/>
              </a:rPr>
              <a:t/>
            </a:r>
            <a:br>
              <a:rPr lang="en-US" sz="1300" dirty="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SEMI-AUTOMATIC PISTOL ACTION PARTS</a:t>
            </a:r>
            <a:endParaRPr lang="en-US" sz="3600" b="1" dirty="0">
              <a:solidFill>
                <a:schemeClr val="bg1"/>
              </a:solidFill>
              <a:latin typeface="Arial" pitchFamily="34" charset="0"/>
              <a:cs typeface="Arial" pitchFamily="34" charset="0"/>
            </a:endParaRPr>
          </a:p>
        </p:txBody>
      </p:sp>
      <p:pic>
        <p:nvPicPr>
          <p:cNvPr id="21510" name="Picture 9" descr="pistol2.jpg"/>
          <p:cNvPicPr>
            <a:picLocks noChangeAspect="1"/>
          </p:cNvPicPr>
          <p:nvPr/>
        </p:nvPicPr>
        <p:blipFill>
          <a:blip r:embed="rId4">
            <a:extLst>
              <a:ext uri="{28A0092B-C50C-407E-A947-70E740481C1C}">
                <a14:useLocalDpi xmlns:a14="http://schemas.microsoft.com/office/drawing/2010/main" val="0"/>
              </a:ext>
            </a:extLst>
          </a:blip>
          <a:srcRect l="4042" t="3259" r="5087" b="4147"/>
          <a:stretch>
            <a:fillRect/>
          </a:stretch>
        </p:blipFill>
        <p:spPr bwMode="auto">
          <a:xfrm>
            <a:off x="2443163" y="2270125"/>
            <a:ext cx="5024437"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p:nvSpPr>
        <p:spPr bwMode="auto">
          <a:xfrm>
            <a:off x="2743200" y="3821113"/>
            <a:ext cx="1143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TRIGGER</a:t>
            </a:r>
          </a:p>
        </p:txBody>
      </p:sp>
      <p:sp>
        <p:nvSpPr>
          <p:cNvPr id="12" name="TextBox 11"/>
          <p:cNvSpPr txBox="1">
            <a:spLocks noChangeArrowheads="1"/>
          </p:cNvSpPr>
          <p:nvPr/>
        </p:nvSpPr>
        <p:spPr bwMode="auto">
          <a:xfrm>
            <a:off x="6858000" y="2057400"/>
            <a:ext cx="1143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HAMMER</a:t>
            </a:r>
          </a:p>
        </p:txBody>
      </p:sp>
      <p:sp>
        <p:nvSpPr>
          <p:cNvPr id="13" name="TextBox 12"/>
          <p:cNvSpPr txBox="1">
            <a:spLocks noChangeArrowheads="1"/>
          </p:cNvSpPr>
          <p:nvPr/>
        </p:nvSpPr>
        <p:spPr bwMode="auto">
          <a:xfrm>
            <a:off x="2362200" y="2057400"/>
            <a:ext cx="1066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SLIDE</a:t>
            </a:r>
          </a:p>
        </p:txBody>
      </p:sp>
      <p:sp>
        <p:nvSpPr>
          <p:cNvPr id="14" name="TextBox 13"/>
          <p:cNvSpPr txBox="1">
            <a:spLocks noChangeArrowheads="1"/>
          </p:cNvSpPr>
          <p:nvPr/>
        </p:nvSpPr>
        <p:spPr bwMode="auto">
          <a:xfrm>
            <a:off x="7391400" y="2735263"/>
            <a:ext cx="14478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600" b="1"/>
              <a:t>HAMMER SPUR</a:t>
            </a:r>
          </a:p>
        </p:txBody>
      </p:sp>
      <p:sp>
        <p:nvSpPr>
          <p:cNvPr id="15" name="TextBox 14"/>
          <p:cNvSpPr txBox="1">
            <a:spLocks noChangeArrowheads="1"/>
          </p:cNvSpPr>
          <p:nvPr/>
        </p:nvSpPr>
        <p:spPr bwMode="auto">
          <a:xfrm>
            <a:off x="3505200" y="4495800"/>
            <a:ext cx="1828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600" b="1"/>
              <a:t>MAGAZINE RELEASE</a:t>
            </a:r>
          </a:p>
        </p:txBody>
      </p:sp>
      <p:sp>
        <p:nvSpPr>
          <p:cNvPr id="17" name="TextBox 16"/>
          <p:cNvSpPr txBox="1">
            <a:spLocks noChangeArrowheads="1"/>
          </p:cNvSpPr>
          <p:nvPr/>
        </p:nvSpPr>
        <p:spPr bwMode="auto">
          <a:xfrm>
            <a:off x="4038600" y="5257800"/>
            <a:ext cx="1600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MAGAZINE</a:t>
            </a:r>
          </a:p>
        </p:txBody>
      </p:sp>
      <p:sp>
        <p:nvSpPr>
          <p:cNvPr id="18" name="TextBox 17"/>
          <p:cNvSpPr txBox="1">
            <a:spLocks noChangeArrowheads="1"/>
          </p:cNvSpPr>
          <p:nvPr/>
        </p:nvSpPr>
        <p:spPr bwMode="auto">
          <a:xfrm>
            <a:off x="7239000" y="3657600"/>
            <a:ext cx="14478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600" b="1"/>
              <a:t>SAFETY</a:t>
            </a:r>
          </a:p>
        </p:txBody>
      </p:sp>
      <p:sp>
        <p:nvSpPr>
          <p:cNvPr id="19" name="TextBox 18"/>
          <p:cNvSpPr txBox="1">
            <a:spLocks noChangeArrowheads="1"/>
          </p:cNvSpPr>
          <p:nvPr/>
        </p:nvSpPr>
        <p:spPr bwMode="auto">
          <a:xfrm>
            <a:off x="5105400" y="2057400"/>
            <a:ext cx="1600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SLIDE STOP</a:t>
            </a:r>
          </a:p>
        </p:txBody>
      </p:sp>
      <p:cxnSp>
        <p:nvCxnSpPr>
          <p:cNvPr id="21" name="Straight Arrow Connector 20"/>
          <p:cNvCxnSpPr/>
          <p:nvPr/>
        </p:nvCxnSpPr>
        <p:spPr>
          <a:xfrm rot="16200000" flipH="1">
            <a:off x="2721769" y="2493169"/>
            <a:ext cx="576262"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5410200" y="2743200"/>
            <a:ext cx="8382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3886200" y="3810000"/>
            <a:ext cx="1066800" cy="1968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724400" y="4038600"/>
            <a:ext cx="6858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257800" y="5486400"/>
            <a:ext cx="5334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0800000" flipV="1">
            <a:off x="6629400" y="2362200"/>
            <a:ext cx="533400" cy="457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10800000">
            <a:off x="6858000" y="2895600"/>
            <a:ext cx="5334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0800000">
            <a:off x="6248400" y="3276600"/>
            <a:ext cx="9906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3429000" y="2057400"/>
            <a:ext cx="15240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600" b="1"/>
              <a:t>TAKEDOWN LEVER</a:t>
            </a:r>
          </a:p>
        </p:txBody>
      </p:sp>
      <p:cxnSp>
        <p:nvCxnSpPr>
          <p:cNvPr id="50" name="Straight Arrow Connector 49"/>
          <p:cNvCxnSpPr/>
          <p:nvPr/>
        </p:nvCxnSpPr>
        <p:spPr>
          <a:xfrm rot="16200000" flipH="1">
            <a:off x="4114800" y="2667000"/>
            <a:ext cx="8382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8">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17">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5">
                                            <p:txEl>
                                              <p:pRg st="0" end="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981200" y="2819400"/>
            <a:ext cx="6172200" cy="3124200"/>
          </a:xfrm>
        </p:spPr>
        <p:txBody>
          <a:bodyPr rtlCol="0">
            <a:normAutofit fontScale="25000" lnSpcReduction="20000"/>
          </a:bodyPr>
          <a:lstStyle/>
          <a:p>
            <a:pPr marL="63500" indent="-63500" algn="l" eaLnBrk="1" fontAlgn="auto" hangingPunct="1">
              <a:lnSpc>
                <a:spcPct val="90000"/>
              </a:lnSpc>
              <a:spcAft>
                <a:spcPts val="0"/>
              </a:spcAft>
              <a:buFont typeface="Arial" pitchFamily="34" charset="0"/>
              <a:buChar char="•"/>
              <a:defRPr/>
            </a:pPr>
            <a:r>
              <a:rPr lang="en-US" sz="8400" b="1" dirty="0" smtClean="0">
                <a:solidFill>
                  <a:schemeClr val="tx1"/>
                </a:solidFill>
                <a:latin typeface="Arial" pitchFamily="34" charset="0"/>
                <a:cs typeface="Arial" pitchFamily="34" charset="0"/>
              </a:rPr>
              <a:t> EXTRACTING THE FIRED CASE FROM </a:t>
            </a:r>
          </a:p>
          <a:p>
            <a:pPr marL="63500" indent="-63500" algn="l" eaLnBrk="1" fontAlgn="auto" hangingPunct="1">
              <a:lnSpc>
                <a:spcPct val="90000"/>
              </a:lnSpc>
              <a:spcAft>
                <a:spcPts val="0"/>
              </a:spcAft>
              <a:buFont typeface="Arial" pitchFamily="34" charset="0"/>
              <a:buNone/>
              <a:defRPr/>
            </a:pPr>
            <a:r>
              <a:rPr lang="en-US" sz="8400" b="1" dirty="0" smtClean="0">
                <a:solidFill>
                  <a:schemeClr val="tx1"/>
                </a:solidFill>
                <a:latin typeface="Arial" pitchFamily="34" charset="0"/>
                <a:cs typeface="Arial" pitchFamily="34" charset="0"/>
              </a:rPr>
              <a:t>  THE CHAMBER AND EJECTING IT FROM THE </a:t>
            </a:r>
          </a:p>
          <a:p>
            <a:pPr marL="63500" indent="-63500" algn="l" eaLnBrk="1" fontAlgn="auto" hangingPunct="1">
              <a:lnSpc>
                <a:spcPct val="90000"/>
              </a:lnSpc>
              <a:spcAft>
                <a:spcPts val="0"/>
              </a:spcAft>
              <a:buFont typeface="Arial" pitchFamily="34" charset="0"/>
              <a:buNone/>
              <a:defRPr/>
            </a:pPr>
            <a:r>
              <a:rPr lang="en-US" sz="8400" b="1" dirty="0" smtClean="0">
                <a:solidFill>
                  <a:schemeClr val="tx1"/>
                </a:solidFill>
                <a:latin typeface="Arial" pitchFamily="34" charset="0"/>
                <a:cs typeface="Arial" pitchFamily="34" charset="0"/>
              </a:rPr>
              <a:t>  PISTOL</a:t>
            </a:r>
          </a:p>
          <a:p>
            <a:pPr algn="l" eaLnBrk="1" fontAlgn="auto" hangingPunct="1">
              <a:lnSpc>
                <a:spcPct val="90000"/>
              </a:lnSpc>
              <a:spcAft>
                <a:spcPts val="0"/>
              </a:spcAft>
              <a:defRPr/>
            </a:pPr>
            <a:endParaRPr lang="en-US" sz="8400" b="1" dirty="0" smtClean="0">
              <a:solidFill>
                <a:schemeClr val="tx1"/>
              </a:solidFill>
              <a:latin typeface="Arial" pitchFamily="34" charset="0"/>
              <a:cs typeface="Arial" pitchFamily="34" charset="0"/>
            </a:endParaRPr>
          </a:p>
          <a:p>
            <a:pPr indent="111125" algn="l" eaLnBrk="1" fontAlgn="auto" hangingPunct="1">
              <a:lnSpc>
                <a:spcPct val="90000"/>
              </a:lnSpc>
              <a:spcAft>
                <a:spcPts val="0"/>
              </a:spcAft>
              <a:buFont typeface="Arial" pitchFamily="34" charset="0"/>
              <a:buChar char="•"/>
              <a:defRPr/>
            </a:pPr>
            <a:r>
              <a:rPr lang="en-US" sz="8400" b="1" dirty="0" smtClean="0">
                <a:solidFill>
                  <a:schemeClr val="tx1"/>
                </a:solidFill>
                <a:latin typeface="Arial" pitchFamily="34" charset="0"/>
                <a:cs typeface="Arial" pitchFamily="34" charset="0"/>
              </a:rPr>
              <a:t> COCKING THE HAMMER OR FIRING PIN</a:t>
            </a:r>
          </a:p>
          <a:p>
            <a:pPr algn="l" eaLnBrk="1" fontAlgn="auto" hangingPunct="1">
              <a:lnSpc>
                <a:spcPct val="90000"/>
              </a:lnSpc>
              <a:spcAft>
                <a:spcPts val="0"/>
              </a:spcAft>
              <a:buFont typeface="Arial" pitchFamily="34" charset="0"/>
              <a:buChar char="•"/>
              <a:defRPr/>
            </a:pPr>
            <a:endParaRPr lang="en-US" sz="8400" b="1" dirty="0" smtClean="0">
              <a:solidFill>
                <a:schemeClr val="tx1"/>
              </a:solidFill>
              <a:latin typeface="Arial" pitchFamily="34" charset="0"/>
              <a:cs typeface="Arial" pitchFamily="34" charset="0"/>
            </a:endParaRPr>
          </a:p>
          <a:p>
            <a:pPr marL="111125" indent="-111125" algn="l" eaLnBrk="1" fontAlgn="auto" hangingPunct="1">
              <a:lnSpc>
                <a:spcPct val="90000"/>
              </a:lnSpc>
              <a:spcAft>
                <a:spcPts val="0"/>
              </a:spcAft>
              <a:buFont typeface="Arial" pitchFamily="34" charset="0"/>
              <a:buChar char="•"/>
              <a:tabLst>
                <a:tab pos="0" algn="l"/>
              </a:tabLst>
              <a:defRPr/>
            </a:pPr>
            <a:r>
              <a:rPr lang="en-US" sz="8400" b="1" dirty="0" smtClean="0">
                <a:solidFill>
                  <a:schemeClr val="tx1"/>
                </a:solidFill>
                <a:latin typeface="Arial" pitchFamily="34" charset="0"/>
                <a:cs typeface="Arial" pitchFamily="34" charset="0"/>
              </a:rPr>
              <a:t> FEEDING THE TOP CARTRIDGE IN THE </a:t>
            </a:r>
          </a:p>
          <a:p>
            <a:pPr marL="173038" indent="-61913" algn="l" eaLnBrk="1" fontAlgn="auto" hangingPunct="1">
              <a:lnSpc>
                <a:spcPct val="90000"/>
              </a:lnSpc>
              <a:spcAft>
                <a:spcPts val="0"/>
              </a:spcAft>
              <a:buFont typeface="Arial" pitchFamily="34" charset="0"/>
              <a:buNone/>
              <a:tabLst>
                <a:tab pos="236538" algn="l"/>
              </a:tabLst>
              <a:defRPr/>
            </a:pPr>
            <a:r>
              <a:rPr lang="en-US" sz="8400" b="1" dirty="0" smtClean="0">
                <a:solidFill>
                  <a:schemeClr val="tx1"/>
                </a:solidFill>
                <a:latin typeface="Arial" pitchFamily="34" charset="0"/>
                <a:cs typeface="Arial" pitchFamily="34" charset="0"/>
              </a:rPr>
              <a:t> MAGAZINE INTO THE CHAMBER</a:t>
            </a:r>
            <a:endParaRPr lang="en-US" sz="8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253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3716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253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itle 3"/>
          <p:cNvSpPr>
            <a:spLocks noGrp="1"/>
          </p:cNvSpPr>
          <p:nvPr>
            <p:ph type="ctrTitle"/>
          </p:nvPr>
        </p:nvSpPr>
        <p:spPr>
          <a:xfrm>
            <a:off x="0" y="0"/>
            <a:ext cx="9144000" cy="2286000"/>
          </a:xfrm>
          <a:solidFill>
            <a:srgbClr val="EC1010"/>
          </a:solidFill>
        </p:spPr>
        <p:txBody>
          <a:bodyPr/>
          <a:lstStyle/>
          <a:p>
            <a:pPr eaLnBrk="1" hangingPunct="1"/>
            <a:r>
              <a:rPr lang="en-US" sz="1300" smtClean="0">
                <a:latin typeface="Arial" charset="0"/>
                <a:cs typeface="Arial" charset="0"/>
              </a:rPr>
              <a:t/>
            </a:r>
            <a:br>
              <a:rPr lang="en-US" sz="1300" smtClean="0">
                <a:latin typeface="Arial" charset="0"/>
                <a:cs typeface="Arial" charset="0"/>
              </a:rPr>
            </a:br>
            <a:r>
              <a:rPr lang="en-US" sz="1600" smtClean="0">
                <a:solidFill>
                  <a:schemeClr val="bg1"/>
                </a:solidFill>
                <a:latin typeface="Arial" charset="0"/>
                <a:cs typeface="Arial" charset="0"/>
              </a:rPr>
              <a:t>NRA BASIC PISTOL SHOOTING COURSE                                                              SLIDE I-19</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3600" b="1" smtClean="0">
                <a:solidFill>
                  <a:schemeClr val="bg1"/>
                </a:solidFill>
                <a:latin typeface="Arial" charset="0"/>
                <a:cs typeface="Arial" charset="0"/>
              </a:rPr>
              <a:t>FUNCTIONS OF A </a:t>
            </a:r>
            <a:br>
              <a:rPr lang="en-US" sz="3600" b="1" smtClean="0">
                <a:solidFill>
                  <a:schemeClr val="bg1"/>
                </a:solidFill>
                <a:latin typeface="Arial" charset="0"/>
                <a:cs typeface="Arial" charset="0"/>
              </a:rPr>
            </a:br>
            <a:r>
              <a:rPr lang="en-US" sz="3600" b="1" smtClean="0">
                <a:solidFill>
                  <a:schemeClr val="bg1"/>
                </a:solidFill>
                <a:latin typeface="Arial" charset="0"/>
                <a:cs typeface="Arial" charset="0"/>
              </a:rPr>
              <a:t>SEMI-AUTOMATIC PISTOL SLIDE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371600" y="2286000"/>
            <a:ext cx="7543800" cy="4343400"/>
          </a:xfrm>
        </p:spPr>
        <p:txBody>
          <a:bodyPr rtlCol="0">
            <a:normAutofit fontScale="25000" lnSpcReduction="20000"/>
          </a:bodyPr>
          <a:lstStyle/>
          <a:p>
            <a:pPr algn="l" eaLnBrk="1" fontAlgn="auto" hangingPunct="1">
              <a:lnSpc>
                <a:spcPct val="90000"/>
              </a:lnSpc>
              <a:spcAft>
                <a:spcPts val="0"/>
              </a:spcAft>
              <a:buFont typeface="Arial" pitchFamily="34" charset="0"/>
              <a:buNone/>
              <a:defRPr/>
            </a:pPr>
            <a:r>
              <a:rPr lang="en-US" sz="7200" b="1" i="1" dirty="0" smtClean="0">
                <a:solidFill>
                  <a:schemeClr val="tx1"/>
                </a:solidFill>
                <a:latin typeface="Arial" pitchFamily="34" charset="0"/>
                <a:cs typeface="Arial" pitchFamily="34" charset="0"/>
              </a:rPr>
              <a:t>SINGLE-ACTION</a:t>
            </a:r>
            <a:r>
              <a:rPr lang="en-US" sz="8000" b="1" i="1" dirty="0" smtClean="0">
                <a:solidFill>
                  <a:schemeClr val="tx1"/>
                </a:solidFill>
                <a:latin typeface="Arial" pitchFamily="34" charset="0"/>
                <a:cs typeface="Arial" pitchFamily="34" charset="0"/>
              </a:rPr>
              <a:t> </a:t>
            </a:r>
            <a:endParaRPr lang="en-US" sz="1600" b="1" i="1" dirty="0" smtClean="0">
              <a:solidFill>
                <a:schemeClr val="tx1"/>
              </a:solidFill>
              <a:latin typeface="Arial" pitchFamily="34" charset="0"/>
              <a:cs typeface="Arial" pitchFamily="34" charset="0"/>
            </a:endParaRPr>
          </a:p>
          <a:p>
            <a:pPr algn="l" eaLnBrk="1" fontAlgn="auto" hangingPunct="1">
              <a:lnSpc>
                <a:spcPts val="192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EACH PULL OF THE TRIGGER PERFORMS A SINGLE ACTION: RELEASING THE HAMMER. THE HAMMER MUST BE MANUALLY COCKED FOR THE FIRST SHOT.</a:t>
            </a:r>
          </a:p>
          <a:p>
            <a:pPr algn="l" eaLnBrk="1" fontAlgn="auto" hangingPunct="1">
              <a:lnSpc>
                <a:spcPct val="90000"/>
              </a:lnSpc>
              <a:spcAft>
                <a:spcPts val="0"/>
              </a:spcAft>
              <a:buFont typeface="Arial" pitchFamily="34" charset="0"/>
              <a:buNone/>
              <a:defRPr/>
            </a:pPr>
            <a:endParaRPr lang="en-US" sz="4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None/>
              <a:defRPr/>
            </a:pPr>
            <a:r>
              <a:rPr lang="en-US" sz="7200" b="1" i="1" dirty="0" smtClean="0">
                <a:solidFill>
                  <a:schemeClr val="tx1"/>
                </a:solidFill>
                <a:latin typeface="Arial" pitchFamily="34" charset="0"/>
                <a:cs typeface="Arial" pitchFamily="34" charset="0"/>
              </a:rPr>
              <a:t>SINGLE-DOUBLE (TRADITIONAL, DOUBLE-SINGLE)</a:t>
            </a:r>
            <a:r>
              <a:rPr lang="en-US" sz="8000" b="1" i="1" dirty="0" smtClean="0">
                <a:solidFill>
                  <a:schemeClr val="tx1"/>
                </a:solidFill>
                <a:latin typeface="Arial" pitchFamily="34" charset="0"/>
                <a:cs typeface="Arial" pitchFamily="34" charset="0"/>
              </a:rPr>
              <a:t> </a:t>
            </a:r>
            <a:endParaRPr lang="en-US" sz="800" b="1" i="1" dirty="0" smtClean="0">
              <a:solidFill>
                <a:schemeClr val="tx1"/>
              </a:solidFill>
              <a:latin typeface="Arial" pitchFamily="34" charset="0"/>
              <a:cs typeface="Arial" pitchFamily="34" charset="0"/>
            </a:endParaRPr>
          </a:p>
          <a:p>
            <a:pPr algn="l" eaLnBrk="1" fontAlgn="auto" hangingPunct="1">
              <a:lnSpc>
                <a:spcPts val="192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THE INITIAL LONG, HEAVY TRIGGER PULL BOTH COCKS AND RELEASES THE HAMMER. EACH SUBSEQUENT SHOT IS FIRED IN THE SINGLE-ACTION MODE.</a:t>
            </a:r>
          </a:p>
          <a:p>
            <a:pPr algn="l" eaLnBrk="1" fontAlgn="auto" hangingPunct="1">
              <a:spcAft>
                <a:spcPts val="0"/>
              </a:spcAft>
              <a:buFont typeface="Arial" pitchFamily="34" charset="0"/>
              <a:buNone/>
              <a:defRPr/>
            </a:pPr>
            <a:endParaRPr lang="en-US" sz="4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None/>
              <a:defRPr/>
            </a:pPr>
            <a:r>
              <a:rPr lang="en-US" sz="7200" b="1" i="1" dirty="0" smtClean="0">
                <a:solidFill>
                  <a:schemeClr val="tx1"/>
                </a:solidFill>
                <a:latin typeface="Arial" pitchFamily="34" charset="0"/>
                <a:cs typeface="Arial" pitchFamily="34" charset="0"/>
              </a:rPr>
              <a:t>DOUBLE-ACTION-ONLY</a:t>
            </a:r>
            <a:r>
              <a:rPr lang="en-US" sz="8000" b="1" i="1" dirty="0" smtClean="0">
                <a:solidFill>
                  <a:schemeClr val="tx1"/>
                </a:solidFill>
                <a:latin typeface="Arial" pitchFamily="34" charset="0"/>
                <a:cs typeface="Arial" pitchFamily="34" charset="0"/>
              </a:rPr>
              <a:t> </a:t>
            </a:r>
            <a:endParaRPr lang="en-US" sz="800" b="1" i="1" dirty="0" smtClean="0">
              <a:solidFill>
                <a:schemeClr val="tx1"/>
              </a:solidFill>
              <a:latin typeface="Arial" pitchFamily="34" charset="0"/>
              <a:cs typeface="Arial" pitchFamily="34" charset="0"/>
            </a:endParaRPr>
          </a:p>
          <a:p>
            <a:pPr algn="l" eaLnBrk="1" fontAlgn="auto" hangingPunct="1">
              <a:lnSpc>
                <a:spcPts val="192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EACH PULL OF THE TRIGGER BOTH COCKS AND RELEASES THE HAMMER, AS WITH A  DOUBLE-ACTION REVOLVER.</a:t>
            </a:r>
            <a:endParaRPr lang="en-US" sz="6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4000" dirty="0" smtClean="0"/>
          </a:p>
          <a:p>
            <a:pPr algn="l" eaLnBrk="1" fontAlgn="auto" hangingPunct="1">
              <a:spcAft>
                <a:spcPts val="0"/>
              </a:spcAft>
              <a:defRPr/>
            </a:pPr>
            <a:r>
              <a:rPr lang="en-US" sz="7200" b="1" i="1" dirty="0" smtClean="0">
                <a:solidFill>
                  <a:schemeClr val="tx1"/>
                </a:solidFill>
                <a:latin typeface="Arial" pitchFamily="34" charset="0"/>
                <a:cs typeface="Arial" pitchFamily="34" charset="0"/>
              </a:rPr>
              <a:t>SAFE ACTION (STRIKER FIRED</a:t>
            </a:r>
            <a:r>
              <a:rPr lang="en-US" sz="6000" b="1" i="1" dirty="0" smtClean="0">
                <a:solidFill>
                  <a:schemeClr val="tx1"/>
                </a:solidFill>
                <a:latin typeface="Arial" pitchFamily="34" charset="0"/>
                <a:cs typeface="Arial" pitchFamily="34" charset="0"/>
              </a:rPr>
              <a:t>)</a:t>
            </a:r>
            <a:r>
              <a:rPr lang="en-US" sz="6600" b="1" i="1" dirty="0" smtClean="0">
                <a:solidFill>
                  <a:schemeClr val="tx1"/>
                </a:solidFill>
                <a:latin typeface="Arial" pitchFamily="34" charset="0"/>
                <a:cs typeface="Arial" pitchFamily="34" charset="0"/>
              </a:rPr>
              <a:t> </a:t>
            </a:r>
            <a:endParaRPr lang="en-US" sz="600" b="1" i="1" dirty="0">
              <a:solidFill>
                <a:schemeClr val="tx1"/>
              </a:solidFill>
              <a:latin typeface="Arial" pitchFamily="34" charset="0"/>
              <a:cs typeface="Arial" pitchFamily="34" charset="0"/>
            </a:endParaRPr>
          </a:p>
          <a:p>
            <a:pPr algn="l" eaLnBrk="1" fontAlgn="auto" hangingPunct="1">
              <a:lnSpc>
                <a:spcPts val="1920"/>
              </a:lnSpc>
              <a:spcAft>
                <a:spcPts val="0"/>
              </a:spcAft>
              <a:defRPr/>
            </a:pPr>
            <a:r>
              <a:rPr lang="en-US" sz="6400" b="1" dirty="0" smtClean="0">
                <a:solidFill>
                  <a:schemeClr val="tx1"/>
                </a:solidFill>
                <a:latin typeface="Arial" pitchFamily="34" charset="0"/>
                <a:cs typeface="Arial" pitchFamily="34" charset="0"/>
              </a:rPr>
              <a:t>SIMILAR TO SINGLE-ACTION.  EACH </a:t>
            </a:r>
            <a:r>
              <a:rPr lang="en-US" sz="6400" b="1" dirty="0">
                <a:solidFill>
                  <a:schemeClr val="tx1"/>
                </a:solidFill>
                <a:latin typeface="Arial" pitchFamily="34" charset="0"/>
                <a:cs typeface="Arial" pitchFamily="34" charset="0"/>
              </a:rPr>
              <a:t>PULL OF THE </a:t>
            </a:r>
            <a:r>
              <a:rPr lang="en-US" sz="6400" b="1" dirty="0" smtClean="0">
                <a:solidFill>
                  <a:schemeClr val="tx1"/>
                </a:solidFill>
                <a:latin typeface="Arial" pitchFamily="34" charset="0"/>
                <a:cs typeface="Arial" pitchFamily="34" charset="0"/>
              </a:rPr>
              <a:t>TRIGGER </a:t>
            </a:r>
            <a:r>
              <a:rPr lang="en-US" sz="6400" b="1" dirty="0">
                <a:solidFill>
                  <a:schemeClr val="tx1"/>
                </a:solidFill>
                <a:latin typeface="Arial" pitchFamily="34" charset="0"/>
                <a:cs typeface="Arial" pitchFamily="34" charset="0"/>
              </a:rPr>
              <a:t>RELEASES THE </a:t>
            </a:r>
            <a:r>
              <a:rPr lang="en-US" sz="6400" b="1" dirty="0" smtClean="0">
                <a:solidFill>
                  <a:schemeClr val="tx1"/>
                </a:solidFill>
                <a:latin typeface="Arial" pitchFamily="34" charset="0"/>
                <a:cs typeface="Arial" pitchFamily="34" charset="0"/>
              </a:rPr>
              <a:t>STRIKER.  </a:t>
            </a:r>
            <a:r>
              <a:rPr lang="en-US" sz="6400" b="1" smtClean="0">
                <a:solidFill>
                  <a:schemeClr val="tx1"/>
                </a:solidFill>
                <a:latin typeface="Arial" pitchFamily="34" charset="0"/>
                <a:cs typeface="Arial" pitchFamily="34" charset="0"/>
              </a:rPr>
              <a:t>THE STRIKER (SPRING) MUST BE (RE)SET.</a:t>
            </a:r>
            <a:endParaRPr lang="en-US" sz="6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3556" name="Title 3"/>
          <p:cNvSpPr>
            <a:spLocks noGrp="1"/>
          </p:cNvSpPr>
          <p:nvPr>
            <p:ph type="ctrTitle"/>
          </p:nvPr>
        </p:nvSpPr>
        <p:spPr>
          <a:xfrm>
            <a:off x="0" y="0"/>
            <a:ext cx="9144000" cy="2057400"/>
          </a:xfrm>
          <a:solidFill>
            <a:srgbClr val="435878"/>
          </a:solidFill>
        </p:spPr>
        <p:txBody>
          <a:bodyPr/>
          <a:lstStyle/>
          <a:p>
            <a:pPr eaLnBrk="1" hangingPunct="1"/>
            <a:r>
              <a:rPr lang="en-US" sz="4000" b="1" dirty="0" smtClean="0">
                <a:solidFill>
                  <a:schemeClr val="bg1"/>
                </a:solidFill>
                <a:latin typeface="Arial" charset="0"/>
                <a:cs typeface="Arial" charset="0"/>
              </a:rPr>
              <a:t>TYPES OF SEMI-AUTOMATIC </a:t>
            </a:r>
            <a:br>
              <a:rPr lang="en-US" sz="4000" b="1" dirty="0" smtClean="0">
                <a:solidFill>
                  <a:schemeClr val="bg1"/>
                </a:solidFill>
                <a:latin typeface="Arial" charset="0"/>
                <a:cs typeface="Arial" charset="0"/>
              </a:rPr>
            </a:br>
            <a:r>
              <a:rPr lang="en-US" sz="4000" b="1" dirty="0" smtClean="0">
                <a:solidFill>
                  <a:schemeClr val="bg1"/>
                </a:solidFill>
                <a:latin typeface="Arial" charset="0"/>
                <a:cs typeface="Arial" charset="0"/>
              </a:rPr>
              <a:t>PISTOL ACTIONS</a:t>
            </a:r>
          </a:p>
        </p:txBody>
      </p:sp>
      <p:sp>
        <p:nvSpPr>
          <p:cNvPr id="5" name="Rectangle 4"/>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362200"/>
            <a:ext cx="6781800" cy="39624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9600" b="1" i="1" u="sng" dirty="0" smtClean="0">
                <a:solidFill>
                  <a:srgbClr val="FF0000"/>
                </a:solidFill>
                <a:latin typeface="Arial" pitchFamily="34" charset="0"/>
                <a:cs typeface="Arial" pitchFamily="34" charset="0"/>
              </a:rPr>
              <a:t>TREAT ALL GUNS AS LOADED</a:t>
            </a:r>
            <a:r>
              <a:rPr lang="en-US" sz="9600" b="1" dirty="0" smtClean="0">
                <a:solidFill>
                  <a:schemeClr val="tx1"/>
                </a:solidFill>
                <a:latin typeface="Arial" pitchFamily="34" charset="0"/>
                <a:cs typeface="Arial" pitchFamily="34" charset="0"/>
              </a:rPr>
              <a:t> – until you </a:t>
            </a:r>
            <a:br>
              <a:rPr lang="en-US" sz="9600" b="1" dirty="0" smtClean="0">
                <a:solidFill>
                  <a:schemeClr val="tx1"/>
                </a:solidFill>
                <a:latin typeface="Arial" pitchFamily="34" charset="0"/>
                <a:cs typeface="Arial" pitchFamily="34" charset="0"/>
              </a:rPr>
            </a:br>
            <a:r>
              <a:rPr lang="en-US" sz="9600" b="1" dirty="0" smtClean="0">
                <a:solidFill>
                  <a:schemeClr val="tx1"/>
                </a:solidFill>
                <a:latin typeface="Arial" pitchFamily="34" charset="0"/>
                <a:cs typeface="Arial" pitchFamily="34" charset="0"/>
              </a:rPr>
              <a:t>  have personally inspected [it].</a:t>
            </a:r>
          </a:p>
          <a:p>
            <a:pPr algn="l" eaLnBrk="1" fontAlgn="auto" hangingPunct="1">
              <a:lnSpc>
                <a:spcPct val="90000"/>
              </a:lnSpc>
              <a:spcAft>
                <a:spcPts val="0"/>
              </a:spcAft>
              <a:buFont typeface="Arial" pitchFamily="34" charset="0"/>
              <a:buNone/>
              <a:defRPr/>
            </a:pPr>
            <a:endParaRPr lang="en-US" sz="96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9600" b="1" i="1" u="sng" dirty="0" smtClean="0">
                <a:solidFill>
                  <a:srgbClr val="FF0000"/>
                </a:solidFill>
                <a:latin typeface="Arial" pitchFamily="34" charset="0"/>
                <a:cs typeface="Arial" pitchFamily="34" charset="0"/>
              </a:rPr>
              <a:t>ALWAYS</a:t>
            </a:r>
            <a:r>
              <a:rPr lang="en-US" sz="9600" b="1" dirty="0" smtClean="0">
                <a:solidFill>
                  <a:schemeClr val="tx1"/>
                </a:solidFill>
                <a:latin typeface="Arial" pitchFamily="34" charset="0"/>
                <a:cs typeface="Arial" pitchFamily="34" charset="0"/>
              </a:rPr>
              <a:t> Point the muzzle in a safe direction.</a:t>
            </a:r>
          </a:p>
          <a:p>
            <a:pPr algn="l" eaLnBrk="1" fontAlgn="auto" hangingPunct="1">
              <a:lnSpc>
                <a:spcPct val="90000"/>
              </a:lnSpc>
              <a:spcAft>
                <a:spcPts val="0"/>
              </a:spcAft>
              <a:buFont typeface="Arial" pitchFamily="34" charset="0"/>
              <a:buChar char="•"/>
              <a:defRPr/>
            </a:pPr>
            <a:endParaRPr lang="en-US" sz="96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9600" b="1" i="1" u="sng" dirty="0" smtClean="0">
                <a:solidFill>
                  <a:srgbClr val="FF0000"/>
                </a:solidFill>
                <a:latin typeface="Arial" pitchFamily="34" charset="0"/>
                <a:cs typeface="Arial" pitchFamily="34" charset="0"/>
              </a:rPr>
              <a:t>ALWAYS</a:t>
            </a:r>
            <a:r>
              <a:rPr lang="en-US" sz="9600" b="1" dirty="0" smtClean="0">
                <a:solidFill>
                  <a:schemeClr val="tx1"/>
                </a:solidFill>
                <a:latin typeface="Arial" pitchFamily="34" charset="0"/>
                <a:cs typeface="Arial" pitchFamily="34" charset="0"/>
              </a:rPr>
              <a:t> Keep your finger outside of the trigger guard […] until you are ON TARGET and HAVE A LEGAL RIGHT TO FIRE, and ARE GOING TO FIRE.</a:t>
            </a:r>
          </a:p>
          <a:p>
            <a:pPr algn="l" eaLnBrk="1" fontAlgn="auto" hangingPunct="1">
              <a:lnSpc>
                <a:spcPct val="90000"/>
              </a:lnSpc>
              <a:spcAft>
                <a:spcPts val="0"/>
              </a:spcAft>
              <a:buFont typeface="Arial" pitchFamily="34" charset="0"/>
              <a:buChar char="•"/>
              <a:defRPr/>
            </a:pPr>
            <a:endParaRPr lang="en-US" sz="9600" b="1" dirty="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9600" b="1" i="1" u="sng" dirty="0">
                <a:solidFill>
                  <a:srgbClr val="FF0000"/>
                </a:solidFill>
                <a:latin typeface="Arial" pitchFamily="34" charset="0"/>
                <a:cs typeface="Arial" pitchFamily="34" charset="0"/>
              </a:rPr>
              <a:t>ALWAYS</a:t>
            </a:r>
            <a:r>
              <a:rPr lang="en-US" sz="9600" b="1" dirty="0">
                <a:solidFill>
                  <a:schemeClr val="tx1"/>
                </a:solidFill>
                <a:latin typeface="Arial" pitchFamily="34" charset="0"/>
                <a:cs typeface="Arial" pitchFamily="34" charset="0"/>
              </a:rPr>
              <a:t> </a:t>
            </a:r>
            <a:r>
              <a:rPr lang="en-US" sz="9600" b="1" dirty="0" smtClean="0">
                <a:solidFill>
                  <a:schemeClr val="tx1"/>
                </a:solidFill>
                <a:latin typeface="Arial" pitchFamily="34" charset="0"/>
                <a:cs typeface="Arial" pitchFamily="34" charset="0"/>
              </a:rPr>
              <a:t>Be sure of your target and what is around and beyond it.</a:t>
            </a:r>
            <a:endParaRPr lang="en-US" sz="9600" b="1" dirty="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4579" name="TextBox 4"/>
          <p:cNvSpPr txBox="1">
            <a:spLocks noChangeArrowheads="1"/>
          </p:cNvSpPr>
          <p:nvPr/>
        </p:nvSpPr>
        <p:spPr bwMode="auto">
          <a:xfrm>
            <a:off x="1447800" y="6403975"/>
            <a:ext cx="7391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dirty="0"/>
              <a:t>Red Book Page </a:t>
            </a:r>
            <a:r>
              <a:rPr lang="en-US" sz="1400" dirty="0" smtClean="0"/>
              <a:t>29 </a:t>
            </a:r>
            <a:r>
              <a:rPr lang="en-US" sz="1400" dirty="0"/>
              <a:t>(B.1. a-d)</a:t>
            </a:r>
          </a:p>
        </p:txBody>
      </p:sp>
      <p:sp>
        <p:nvSpPr>
          <p:cNvPr id="8" name="Rectangle 7"/>
          <p:cNvSpPr/>
          <p:nvPr/>
        </p:nvSpPr>
        <p:spPr>
          <a:xfrm>
            <a:off x="0" y="1600200"/>
            <a:ext cx="12192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581" name="Title 3"/>
          <p:cNvSpPr>
            <a:spLocks noGrp="1"/>
          </p:cNvSpPr>
          <p:nvPr>
            <p:ph type="ctrTitle"/>
          </p:nvPr>
        </p:nvSpPr>
        <p:spPr>
          <a:xfrm>
            <a:off x="0" y="0"/>
            <a:ext cx="9144000" cy="1905000"/>
          </a:xfrm>
          <a:solidFill>
            <a:srgbClr val="EC1010"/>
          </a:solidFill>
        </p:spPr>
        <p:txBody>
          <a:bodyPr/>
          <a:lstStyle/>
          <a:p>
            <a:pPr eaLnBrk="1" hangingPunct="1"/>
            <a:r>
              <a:rPr lang="en-US" sz="1300" smtClean="0"/>
              <a:t/>
            </a:r>
            <a:br>
              <a:rPr lang="en-US" sz="1300" smtClean="0"/>
            </a:br>
            <a:r>
              <a:rPr lang="en-US" sz="3200" b="1" smtClean="0">
                <a:solidFill>
                  <a:schemeClr val="bg1"/>
                </a:solidFill>
                <a:latin typeface="Arial" charset="0"/>
                <a:cs typeface="Arial" charset="0"/>
              </a:rPr>
              <a:t>RULES FOR SAFE GUN HANDLING</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86000"/>
            <a:ext cx="6781800" cy="3505200"/>
          </a:xfrm>
        </p:spPr>
        <p:txBody>
          <a:bodyPr rtlCol="0">
            <a:normAutofit fontScale="25000" lnSpcReduction="20000"/>
          </a:bodyPr>
          <a:lstStyle/>
          <a:p>
            <a:pPr algn="l" eaLnBrk="1" fontAlgn="auto" hangingPunct="1">
              <a:lnSpc>
                <a:spcPts val="2200"/>
              </a:lnSpc>
              <a:spcAft>
                <a:spcPts val="0"/>
              </a:spcAft>
              <a:buFont typeface="Arial" pitchFamily="34" charset="0"/>
              <a:buNone/>
              <a:defRPr/>
            </a:pPr>
            <a:r>
              <a:rPr lang="en-US" sz="9600" b="1" i="1" dirty="0" smtClean="0">
                <a:solidFill>
                  <a:schemeClr val="tx1"/>
                </a:solidFill>
                <a:latin typeface="Arial" pitchFamily="34" charset="0"/>
                <a:cs typeface="Arial" pitchFamily="34" charset="0"/>
              </a:rPr>
              <a:t>IGNORANCE</a:t>
            </a:r>
            <a:r>
              <a:rPr lang="en-US" sz="8000" b="1" dirty="0" smtClean="0">
                <a:solidFill>
                  <a:schemeClr val="tx1"/>
                </a:solidFill>
                <a:latin typeface="Arial" pitchFamily="34" charset="0"/>
                <a:cs typeface="Arial" pitchFamily="34" charset="0"/>
              </a:rPr>
              <a:t> (LACK OF KNOWLEDGE (</a:t>
            </a:r>
            <a:r>
              <a:rPr lang="en-US" sz="7200" b="1" dirty="0" smtClean="0">
                <a:solidFill>
                  <a:schemeClr val="tx1"/>
                </a:solidFill>
                <a:latin typeface="Arial" pitchFamily="34" charset="0"/>
                <a:cs typeface="Arial" pitchFamily="34" charset="0"/>
              </a:rPr>
              <a:t>words again</a:t>
            </a:r>
            <a:r>
              <a:rPr lang="en-US" sz="8000" b="1" dirty="0" smtClean="0">
                <a:solidFill>
                  <a:schemeClr val="tx1"/>
                </a:solidFill>
                <a:latin typeface="Arial" pitchFamily="34" charset="0"/>
                <a:cs typeface="Arial" pitchFamily="34" charset="0"/>
              </a:rPr>
              <a:t>)</a:t>
            </a:r>
          </a:p>
          <a:p>
            <a:pPr algn="l" eaLnBrk="1" fontAlgn="auto" hangingPunct="1">
              <a:lnSpc>
                <a:spcPts val="22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IGNORANCE OF RULES FOR SAFE GUN HANDLING</a:t>
            </a:r>
          </a:p>
          <a:p>
            <a:pPr algn="l" eaLnBrk="1" fontAlgn="auto" hangingPunct="1">
              <a:lnSpc>
                <a:spcPts val="22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IGNORANCE OF THE PROPER AND SAFE WAY TO </a:t>
            </a:r>
          </a:p>
          <a:p>
            <a:pPr algn="l" eaLnBrk="1" fontAlgn="auto" hangingPunct="1">
              <a:lnSpc>
                <a:spcPts val="22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OPERATE A PISTOL (“mechanics”)</a:t>
            </a:r>
          </a:p>
          <a:p>
            <a:pPr algn="l" eaLnBrk="1" fontAlgn="auto" hangingPunct="1">
              <a:lnSpc>
                <a:spcPct val="90000"/>
              </a:lnSpc>
              <a:spcAft>
                <a:spcPts val="0"/>
              </a:spcAft>
              <a:buFont typeface="Arial" pitchFamily="34" charset="0"/>
              <a:buNone/>
              <a:defRPr/>
            </a:pPr>
            <a:endParaRPr lang="en-US" sz="8000" b="1" dirty="0" smtClean="0">
              <a:solidFill>
                <a:schemeClr val="tx1"/>
              </a:solidFill>
              <a:latin typeface="Arial" pitchFamily="34" charset="0"/>
              <a:cs typeface="Arial" pitchFamily="34" charset="0"/>
            </a:endParaRPr>
          </a:p>
          <a:p>
            <a:pPr algn="l" eaLnBrk="1" fontAlgn="auto" hangingPunct="1">
              <a:lnSpc>
                <a:spcPts val="1800"/>
              </a:lnSpc>
              <a:spcAft>
                <a:spcPts val="0"/>
              </a:spcAft>
              <a:buFont typeface="Arial" pitchFamily="34" charset="0"/>
              <a:buNone/>
              <a:defRPr/>
            </a:pPr>
            <a:r>
              <a:rPr lang="en-US" sz="9600" b="1" i="1" dirty="0" smtClean="0">
                <a:solidFill>
                  <a:schemeClr val="tx1"/>
                </a:solidFill>
                <a:latin typeface="Arial" pitchFamily="34" charset="0"/>
                <a:cs typeface="Arial" pitchFamily="34" charset="0"/>
              </a:rPr>
              <a:t>CARELESSNESS</a:t>
            </a:r>
            <a:r>
              <a:rPr lang="en-US" sz="9600" b="1" dirty="0" smtClean="0">
                <a:solidFill>
                  <a:schemeClr val="tx1"/>
                </a:solidFill>
                <a:latin typeface="Arial" pitchFamily="34" charset="0"/>
                <a:cs typeface="Arial" pitchFamily="34" charset="0"/>
              </a:rPr>
              <a:t> </a:t>
            </a:r>
            <a:r>
              <a:rPr lang="en-US" sz="8000" b="1" dirty="0" smtClean="0">
                <a:solidFill>
                  <a:schemeClr val="tx1"/>
                </a:solidFill>
                <a:latin typeface="Arial" pitchFamily="34" charset="0"/>
                <a:cs typeface="Arial" pitchFamily="34" charset="0"/>
              </a:rPr>
              <a:t>(POOR OR IMPROPER ATTITUDE)</a:t>
            </a:r>
          </a:p>
          <a:p>
            <a:pPr algn="l" eaLnBrk="1" fontAlgn="auto" hangingPunct="1">
              <a:lnSpc>
                <a:spcPts val="22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FAILURE TO APPLY THE RULES FOR SAFE GUN </a:t>
            </a:r>
          </a:p>
          <a:p>
            <a:pPr algn="l" eaLnBrk="1" fontAlgn="auto" hangingPunct="1">
              <a:lnSpc>
                <a:spcPts val="22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HANDLING</a:t>
            </a:r>
          </a:p>
          <a:p>
            <a:pPr algn="l" eaLnBrk="1" fontAlgn="auto" hangingPunct="1">
              <a:lnSpc>
                <a:spcPts val="22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FAILURE TO OBSERVE PROPER PROCEDURES FOR </a:t>
            </a:r>
          </a:p>
          <a:p>
            <a:pPr algn="l" eaLnBrk="1" fontAlgn="auto" hangingPunct="1">
              <a:lnSpc>
                <a:spcPts val="22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SAFELY OPERATING A PISTOL</a:t>
            </a:r>
            <a:endParaRPr lang="en-US" sz="80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560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2560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itle 3"/>
          <p:cNvSpPr>
            <a:spLocks noGrp="1"/>
          </p:cNvSpPr>
          <p:nvPr>
            <p:ph type="ctrTitle"/>
          </p:nvPr>
        </p:nvSpPr>
        <p:spPr>
          <a:xfrm>
            <a:off x="0" y="0"/>
            <a:ext cx="9144000" cy="1905000"/>
          </a:xfrm>
          <a:solidFill>
            <a:srgbClr val="435878"/>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I-21</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3600" b="1" smtClean="0">
                <a:solidFill>
                  <a:schemeClr val="bg1"/>
                </a:solidFill>
                <a:latin typeface="Arial" charset="0"/>
                <a:cs typeface="Arial" charset="0"/>
              </a:rPr>
              <a:t>CAUSES OF FIREARM ACCIDENTS</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8" descr="CENTERFIRECTG2.jpg"/>
          <p:cNvPicPr>
            <a:picLocks noChangeAspect="1"/>
          </p:cNvPicPr>
          <p:nvPr/>
        </p:nvPicPr>
        <p:blipFill>
          <a:blip r:embed="rId3">
            <a:extLst>
              <a:ext uri="{28A0092B-C50C-407E-A947-70E740481C1C}">
                <a14:useLocalDpi xmlns:a14="http://schemas.microsoft.com/office/drawing/2010/main" val="0"/>
              </a:ext>
            </a:extLst>
          </a:blip>
          <a:srcRect l="12634" t="26765" r="13441" b="28278"/>
          <a:stretch>
            <a:fillRect/>
          </a:stretch>
        </p:blipFill>
        <p:spPr bwMode="auto">
          <a:xfrm>
            <a:off x="3017838" y="2438400"/>
            <a:ext cx="4754562" cy="276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ubtitle 1"/>
          <p:cNvSpPr>
            <a:spLocks noGrp="1"/>
          </p:cNvSpPr>
          <p:nvPr>
            <p:ph type="subTitle" idx="1"/>
          </p:nvPr>
        </p:nvSpPr>
        <p:spPr>
          <a:xfrm>
            <a:off x="6629400" y="2209800"/>
            <a:ext cx="1600200" cy="762000"/>
          </a:xfrm>
        </p:spPr>
        <p:txBody>
          <a:bodyPr rtlCol="0">
            <a:normAutofit fontScale="25000" lnSpcReduction="20000"/>
          </a:bodyPr>
          <a:lstStyle/>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BULLET or Projectile</a:t>
            </a: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6628"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76400"/>
            <a:ext cx="13716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6630" name="Picture 6" descr="NRAbw.ti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Title 3"/>
          <p:cNvSpPr>
            <a:spLocks noGrp="1"/>
          </p:cNvSpPr>
          <p:nvPr>
            <p:ph type="ctrTitle"/>
          </p:nvPr>
        </p:nvSpPr>
        <p:spPr>
          <a:xfrm>
            <a:off x="0" y="0"/>
            <a:ext cx="9144000" cy="19050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II-2</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600" b="1" smtClean="0">
                <a:solidFill>
                  <a:schemeClr val="bg1"/>
                </a:solidFill>
                <a:latin typeface="Arial" charset="0"/>
                <a:cs typeface="Arial" charset="0"/>
              </a:rPr>
              <a:t>CARTRIDGE COMPONENTS</a:t>
            </a:r>
          </a:p>
        </p:txBody>
      </p:sp>
      <p:sp>
        <p:nvSpPr>
          <p:cNvPr id="10" name="TextBox 9"/>
          <p:cNvSpPr txBox="1">
            <a:spLocks noChangeArrowheads="1"/>
          </p:cNvSpPr>
          <p:nvPr/>
        </p:nvSpPr>
        <p:spPr bwMode="auto">
          <a:xfrm>
            <a:off x="6172200" y="4953000"/>
            <a:ext cx="160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CASE</a:t>
            </a:r>
          </a:p>
        </p:txBody>
      </p:sp>
      <p:sp>
        <p:nvSpPr>
          <p:cNvPr id="12" name="TextBox 11"/>
          <p:cNvSpPr txBox="1">
            <a:spLocks noChangeArrowheads="1"/>
          </p:cNvSpPr>
          <p:nvPr/>
        </p:nvSpPr>
        <p:spPr bwMode="auto">
          <a:xfrm>
            <a:off x="1981200" y="2133600"/>
            <a:ext cx="2438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POWDER CHARGE</a:t>
            </a:r>
          </a:p>
        </p:txBody>
      </p:sp>
      <p:sp>
        <p:nvSpPr>
          <p:cNvPr id="13" name="TextBox 12"/>
          <p:cNvSpPr txBox="1">
            <a:spLocks noChangeArrowheads="1"/>
          </p:cNvSpPr>
          <p:nvPr/>
        </p:nvSpPr>
        <p:spPr bwMode="auto">
          <a:xfrm>
            <a:off x="1600200" y="4429125"/>
            <a:ext cx="26670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PRIMER</a:t>
            </a:r>
          </a:p>
          <a:p>
            <a:pPr eaLnBrk="1" hangingPunct="1"/>
            <a:r>
              <a:rPr lang="en-US" sz="1700" b="1"/>
              <a:t>(CONTAINS</a:t>
            </a:r>
          </a:p>
          <a:p>
            <a:pPr eaLnBrk="1" hangingPunct="1"/>
            <a:r>
              <a:rPr lang="en-US" sz="1700" b="1"/>
              <a:t>PRIMING COMPOUND)</a:t>
            </a:r>
          </a:p>
        </p:txBody>
      </p:sp>
      <p:cxnSp>
        <p:nvCxnSpPr>
          <p:cNvPr id="15" name="Straight Arrow Connector 14"/>
          <p:cNvCxnSpPr/>
          <p:nvPr/>
        </p:nvCxnSpPr>
        <p:spPr>
          <a:xfrm rot="5400000">
            <a:off x="7391400" y="3190875"/>
            <a:ext cx="5334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6200000" flipH="1">
            <a:off x="3390900" y="2705100"/>
            <a:ext cx="1295400" cy="762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2286000" y="3810000"/>
            <a:ext cx="1066800" cy="609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6200000" flipV="1">
            <a:off x="5829300" y="4686300"/>
            <a:ext cx="4572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4648200"/>
            <a:ext cx="3429000" cy="1295400"/>
          </a:xfrm>
        </p:spPr>
        <p:txBody>
          <a:bodyPr rtlCol="0">
            <a:normAutofit fontScale="25000" lnSpcReduction="20000"/>
          </a:bodyPr>
          <a:lstStyle/>
          <a:p>
            <a:pPr algn="l" eaLnBrk="1" fontAlgn="auto" hangingPunct="1">
              <a:lnSpc>
                <a:spcPct val="90000"/>
              </a:lnSpc>
              <a:spcAft>
                <a:spcPts val="0"/>
              </a:spcAft>
              <a:buFont typeface="Arial" pitchFamily="34" charset="0"/>
              <a:buNone/>
              <a:defRPr/>
            </a:pPr>
            <a:r>
              <a:rPr lang="en-US" sz="8000" b="1" i="1" dirty="0" smtClean="0">
                <a:solidFill>
                  <a:schemeClr val="tx1"/>
                </a:solidFill>
                <a:latin typeface="Arial" pitchFamily="34" charset="0"/>
                <a:cs typeface="Arial" pitchFamily="34" charset="0"/>
              </a:rPr>
              <a:t>RIMFIRE CARTRIDGE</a:t>
            </a:r>
          </a:p>
          <a:p>
            <a:pPr algn="l" eaLnBrk="1" fontAlgn="auto" hangingPunct="1">
              <a:lnSpc>
                <a:spcPct val="11000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PRIMING COMPOUND IS CONTAINED IN THE INSIDE OF THE RIM OF THE CASE HEAD</a:t>
            </a:r>
          </a:p>
          <a:p>
            <a:pPr algn="l" eaLnBrk="1" fontAlgn="auto" hangingPunct="1">
              <a:lnSpc>
                <a:spcPct val="90000"/>
              </a:lnSpc>
              <a:spcAft>
                <a:spcPts val="0"/>
              </a:spcAft>
              <a:buFont typeface="Arial" pitchFamily="34" charset="0"/>
              <a:buNone/>
              <a:defRPr/>
            </a:pPr>
            <a:endParaRPr lang="en-US" sz="64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pic>
        <p:nvPicPr>
          <p:cNvPr id="27652"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itle 3"/>
          <p:cNvSpPr>
            <a:spLocks noGrp="1"/>
          </p:cNvSpPr>
          <p:nvPr>
            <p:ph type="ctrTitle"/>
          </p:nvPr>
        </p:nvSpPr>
        <p:spPr>
          <a:xfrm>
            <a:off x="0" y="0"/>
            <a:ext cx="9144000" cy="18288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II-3</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2800" b="1" dirty="0" smtClean="0">
                <a:solidFill>
                  <a:schemeClr val="bg1"/>
                </a:solidFill>
                <a:latin typeface="Arial" charset="0"/>
                <a:cs typeface="Arial" charset="0"/>
              </a:rPr>
              <a:t>RIMFIRE AND CENTER-FIRE CARTRIDGES</a:t>
            </a:r>
          </a:p>
        </p:txBody>
      </p:sp>
      <p:sp>
        <p:nvSpPr>
          <p:cNvPr id="12" name="TextBox 11"/>
          <p:cNvSpPr txBox="1">
            <a:spLocks noChangeArrowheads="1"/>
          </p:cNvSpPr>
          <p:nvPr/>
        </p:nvSpPr>
        <p:spPr bwMode="auto">
          <a:xfrm>
            <a:off x="5257800" y="4572000"/>
            <a:ext cx="3505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pPr>
            <a:r>
              <a:rPr lang="en-US" sz="2000" b="1" i="1"/>
              <a:t>CENTERFIRE CARTRIDGE</a:t>
            </a:r>
          </a:p>
          <a:p>
            <a:pPr eaLnBrk="1" hangingPunct="1">
              <a:lnSpc>
                <a:spcPct val="90000"/>
              </a:lnSpc>
            </a:pPr>
            <a:endParaRPr lang="en-US" sz="400" b="1" i="1">
              <a:latin typeface="Calibri" pitchFamily="34" charset="0"/>
            </a:endParaRPr>
          </a:p>
          <a:p>
            <a:pPr eaLnBrk="1" hangingPunct="1">
              <a:lnSpc>
                <a:spcPct val="90000"/>
              </a:lnSpc>
            </a:pPr>
            <a:r>
              <a:rPr lang="en-US" sz="1600" b="1"/>
              <a:t>PRIMING COMPOUND IS CONTAINED IN A METAL CUP, CALLED A PRIMER, IN THE CENTER OF THE CASE HEAD</a:t>
            </a:r>
          </a:p>
        </p:txBody>
      </p:sp>
      <p:sp>
        <p:nvSpPr>
          <p:cNvPr id="27655" name="TextBox 13"/>
          <p:cNvSpPr txBox="1">
            <a:spLocks noChangeArrowheads="1"/>
          </p:cNvSpPr>
          <p:nvPr/>
        </p:nvSpPr>
        <p:spPr bwMode="auto">
          <a:xfrm>
            <a:off x="3581400" y="6096000"/>
            <a:ext cx="495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27656" name="Picture 16" descr="centerfire2argb.tif"/>
          <p:cNvPicPr>
            <a:picLocks noChangeAspect="1"/>
          </p:cNvPicPr>
          <p:nvPr/>
        </p:nvPicPr>
        <p:blipFill>
          <a:blip r:embed="rId4">
            <a:extLst>
              <a:ext uri="{28A0092B-C50C-407E-A947-70E740481C1C}">
                <a14:useLocalDpi xmlns:a14="http://schemas.microsoft.com/office/drawing/2010/main" val="0"/>
              </a:ext>
            </a:extLst>
          </a:blip>
          <a:srcRect l="4128" t="11258" r="7797" b="12044"/>
          <a:stretch>
            <a:fillRect/>
          </a:stretch>
        </p:blipFill>
        <p:spPr bwMode="auto">
          <a:xfrm>
            <a:off x="5257800" y="1981200"/>
            <a:ext cx="3429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Connector 49"/>
          <p:cNvCxnSpPr/>
          <p:nvPr/>
        </p:nvCxnSpPr>
        <p:spPr>
          <a:xfrm rot="180000" flipV="1">
            <a:off x="6675438" y="3749675"/>
            <a:ext cx="630237" cy="396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6200000" flipV="1">
            <a:off x="6858000" y="4038600"/>
            <a:ext cx="609600"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7659" name="Picture 19" descr="rimfire2rgb.tif"/>
          <p:cNvPicPr>
            <a:picLocks noChangeAspect="1"/>
          </p:cNvPicPr>
          <p:nvPr/>
        </p:nvPicPr>
        <p:blipFill>
          <a:blip r:embed="rId5">
            <a:extLst>
              <a:ext uri="{28A0092B-C50C-407E-A947-70E740481C1C}">
                <a14:useLocalDpi xmlns:a14="http://schemas.microsoft.com/office/drawing/2010/main" val="0"/>
              </a:ext>
            </a:extLst>
          </a:blip>
          <a:srcRect l="5772" t="16667" r="7625" b="14584"/>
          <a:stretch>
            <a:fillRect/>
          </a:stretch>
        </p:blipFill>
        <p:spPr bwMode="auto">
          <a:xfrm>
            <a:off x="1676400" y="1981200"/>
            <a:ext cx="3429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Straight Arrow Connector 17"/>
          <p:cNvCxnSpPr/>
          <p:nvPr/>
        </p:nvCxnSpPr>
        <p:spPr>
          <a:xfrm rot="5400000" flipH="1" flipV="1">
            <a:off x="2116931" y="4021932"/>
            <a:ext cx="642937"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6200000" flipV="1">
            <a:off x="4021137" y="4021138"/>
            <a:ext cx="644525"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2438400" y="3667125"/>
            <a:ext cx="152400" cy="76200"/>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p:cNvSpPr/>
          <p:nvPr/>
        </p:nvSpPr>
        <p:spPr>
          <a:xfrm>
            <a:off x="4151313" y="3667125"/>
            <a:ext cx="152400" cy="76200"/>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447800"/>
            <a:ext cx="12192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867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itle 3"/>
          <p:cNvSpPr>
            <a:spLocks noGrp="1"/>
          </p:cNvSpPr>
          <p:nvPr>
            <p:ph type="ctrTitle"/>
          </p:nvPr>
        </p:nvSpPr>
        <p:spPr>
          <a:xfrm>
            <a:off x="0" y="0"/>
            <a:ext cx="9144000" cy="15240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II-4</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2800" b="1" smtClean="0">
                <a:solidFill>
                  <a:schemeClr val="bg1"/>
                </a:solidFill>
                <a:latin typeface="Arial" charset="0"/>
                <a:cs typeface="Arial" charset="0"/>
              </a:rPr>
              <a:t>CARTRIDGE FIRING SEQUENCE</a:t>
            </a:r>
          </a:p>
        </p:txBody>
      </p:sp>
      <p:sp>
        <p:nvSpPr>
          <p:cNvPr id="12" name="TextBox 11"/>
          <p:cNvSpPr txBox="1">
            <a:spLocks noChangeArrowheads="1"/>
          </p:cNvSpPr>
          <p:nvPr/>
        </p:nvSpPr>
        <p:spPr bwMode="auto">
          <a:xfrm>
            <a:off x="5791200" y="1738313"/>
            <a:ext cx="2895600"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pPr>
            <a:r>
              <a:rPr lang="en-US" b="1" i="1"/>
              <a:t>CARTRIDGE FIRING SEQUENCE</a:t>
            </a:r>
          </a:p>
          <a:p>
            <a:pPr eaLnBrk="1" hangingPunct="1">
              <a:lnSpc>
                <a:spcPct val="90000"/>
              </a:lnSpc>
            </a:pPr>
            <a:endParaRPr lang="en-US" sz="800" b="1" i="1"/>
          </a:p>
          <a:p>
            <a:pPr eaLnBrk="1" hangingPunct="1">
              <a:lnSpc>
                <a:spcPct val="90000"/>
              </a:lnSpc>
            </a:pPr>
            <a:r>
              <a:rPr lang="en-US" sz="1400" b="1"/>
              <a:t>CARTRIDGE IN CHAMBER</a:t>
            </a:r>
          </a:p>
          <a:p>
            <a:pPr eaLnBrk="1" hangingPunct="1">
              <a:lnSpc>
                <a:spcPct val="90000"/>
              </a:lnSpc>
            </a:pPr>
            <a:endParaRPr lang="en-US" sz="800" b="1"/>
          </a:p>
          <a:p>
            <a:pPr eaLnBrk="1" hangingPunct="1">
              <a:lnSpc>
                <a:spcPct val="90000"/>
              </a:lnSpc>
            </a:pPr>
            <a:r>
              <a:rPr lang="en-US" sz="1400" b="1"/>
              <a:t>FIRING PIN STRIKES PRIMER OR CASE RIM AND IGNITES THE PRIMING COMPOUND</a:t>
            </a:r>
          </a:p>
          <a:p>
            <a:pPr eaLnBrk="1" hangingPunct="1">
              <a:lnSpc>
                <a:spcPct val="90000"/>
              </a:lnSpc>
            </a:pPr>
            <a:endParaRPr lang="en-US" sz="800" b="1"/>
          </a:p>
          <a:p>
            <a:pPr eaLnBrk="1" hangingPunct="1">
              <a:lnSpc>
                <a:spcPct val="90000"/>
              </a:lnSpc>
            </a:pPr>
            <a:r>
              <a:rPr lang="en-US" sz="1400" b="1"/>
              <a:t>FLAME GENERATED BY PRIMING COMPOUND IGNITES POWDER CHARGE</a:t>
            </a:r>
          </a:p>
          <a:p>
            <a:pPr eaLnBrk="1" hangingPunct="1">
              <a:lnSpc>
                <a:spcPct val="90000"/>
              </a:lnSpc>
            </a:pPr>
            <a:endParaRPr lang="en-US" sz="800" b="1"/>
          </a:p>
          <a:p>
            <a:pPr eaLnBrk="1" hangingPunct="1">
              <a:lnSpc>
                <a:spcPct val="90000"/>
              </a:lnSpc>
            </a:pPr>
            <a:r>
              <a:rPr lang="en-US" sz="1400" b="1"/>
              <a:t>POWDER BURNS RAPIDLY, GENERATING A VOLUME OF  HOT, HIGH-PRESSURE GAS </a:t>
            </a:r>
          </a:p>
          <a:p>
            <a:pPr eaLnBrk="1" hangingPunct="1">
              <a:lnSpc>
                <a:spcPct val="90000"/>
              </a:lnSpc>
            </a:pPr>
            <a:endParaRPr lang="en-US" sz="800" b="1"/>
          </a:p>
          <a:p>
            <a:pPr eaLnBrk="1" hangingPunct="1">
              <a:lnSpc>
                <a:spcPct val="90000"/>
              </a:lnSpc>
            </a:pPr>
            <a:r>
              <a:rPr lang="en-US" sz="1400" b="1"/>
              <a:t>GAS PUSHES BULLET THROUGH  BORE AT HIGH SPEED</a:t>
            </a:r>
          </a:p>
          <a:p>
            <a:pPr eaLnBrk="1" hangingPunct="1">
              <a:lnSpc>
                <a:spcPct val="90000"/>
              </a:lnSpc>
            </a:pPr>
            <a:endParaRPr lang="en-US" sz="800" b="1"/>
          </a:p>
          <a:p>
            <a:pPr eaLnBrk="1" hangingPunct="1">
              <a:lnSpc>
                <a:spcPct val="90000"/>
              </a:lnSpc>
            </a:pPr>
            <a:r>
              <a:rPr lang="en-US" sz="1400" b="1"/>
              <a:t>BULLET EXITS MUZZLE, HOT GAS MAKES “BANG”</a:t>
            </a:r>
          </a:p>
          <a:p>
            <a:pPr eaLnBrk="1" hangingPunct="1">
              <a:lnSpc>
                <a:spcPct val="90000"/>
              </a:lnSpc>
            </a:pPr>
            <a:endParaRPr lang="en-US" sz="1400" b="1"/>
          </a:p>
        </p:txBody>
      </p:sp>
      <p:pic>
        <p:nvPicPr>
          <p:cNvPr id="17" name="Picture 16" descr="firingsequence.tif"/>
          <p:cNvPicPr>
            <a:picLocks noChangeAspect="1"/>
          </p:cNvPicPr>
          <p:nvPr/>
        </p:nvPicPr>
        <p:blipFill>
          <a:blip r:embed="rId4">
            <a:extLst>
              <a:ext uri="{28A0092B-C50C-407E-A947-70E740481C1C}">
                <a14:useLocalDpi xmlns:a14="http://schemas.microsoft.com/office/drawing/2010/main" val="0"/>
              </a:ext>
            </a:extLst>
          </a:blip>
          <a:srcRect l="4660" t="9267" r="11469" b="10733"/>
          <a:stretch>
            <a:fillRect/>
          </a:stretch>
        </p:blipFill>
        <p:spPr bwMode="auto">
          <a:xfrm>
            <a:off x="1371600" y="1676400"/>
            <a:ext cx="4027488"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Arrow Connector 18"/>
          <p:cNvCxnSpPr/>
          <p:nvPr/>
        </p:nvCxnSpPr>
        <p:spPr>
          <a:xfrm>
            <a:off x="1295400" y="1981200"/>
            <a:ext cx="381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295400" y="3409950"/>
            <a:ext cx="381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295400" y="4113213"/>
            <a:ext cx="381000" cy="1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295400" y="4810125"/>
            <a:ext cx="381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295400" y="5505450"/>
            <a:ext cx="381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4419600" y="2733675"/>
            <a:ext cx="381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685" name="TextBox 13"/>
          <p:cNvSpPr txBox="1">
            <a:spLocks noChangeArrowheads="1"/>
          </p:cNvSpPr>
          <p:nvPr/>
        </p:nvSpPr>
        <p:spPr bwMode="auto">
          <a:xfrm>
            <a:off x="3581400" y="6096000"/>
            <a:ext cx="495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24"/>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12">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xit" presetSubtype="0" fill="hold" nodeType="clickEffect">
                                  <p:stCondLst>
                                    <p:cond delay="0"/>
                                  </p:stCondLst>
                                  <p:childTnLst>
                                    <p:set>
                                      <p:cBhvr>
                                        <p:cTn id="34" dur="1" fill="hold">
                                          <p:stCondLst>
                                            <p:cond delay="0"/>
                                          </p:stCondLst>
                                        </p:cTn>
                                        <p:tgtEl>
                                          <p:spTgt spid="20"/>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2">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nodeType="click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12">
                                            <p:txEl>
                                              <p:pRg st="10" end="1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nodeType="clickEffect">
                                  <p:stCondLst>
                                    <p:cond delay="0"/>
                                  </p:stCondLst>
                                  <p:childTnLst>
                                    <p:set>
                                      <p:cBhvr>
                                        <p:cTn id="50" dur="1" fill="hold">
                                          <p:stCondLst>
                                            <p:cond delay="0"/>
                                          </p:stCondLst>
                                        </p:cTn>
                                        <p:tgtEl>
                                          <p:spTgt spid="22"/>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2">
                                            <p:txEl>
                                              <p:pRg st="12" end="1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25000" lnSpcReduction="20000"/>
          </a:bodyPr>
          <a:lstStyle/>
          <a:p>
            <a:pPr algn="l" eaLnBrk="1" fontAlgn="auto" hangingPunct="1">
              <a:spcAft>
                <a:spcPts val="0"/>
              </a:spcAft>
              <a:defRPr/>
            </a:pPr>
            <a:r>
              <a:rPr lang="en-US" sz="8000" b="1" dirty="0" smtClean="0">
                <a:solidFill>
                  <a:schemeClr val="tx1"/>
                </a:solidFill>
              </a:rPr>
              <a:t>MINIMUM EIGHT HOURS CLASSROOM</a:t>
            </a:r>
            <a:r>
              <a:rPr lang="en-US" sz="8000" dirty="0" smtClean="0">
                <a:solidFill>
                  <a:schemeClr val="tx1"/>
                </a:solidFill>
              </a:rPr>
              <a:t> AND RANGE</a:t>
            </a:r>
          </a:p>
          <a:p>
            <a:pPr algn="l" eaLnBrk="1" fontAlgn="auto" hangingPunct="1">
              <a:spcAft>
                <a:spcPts val="0"/>
              </a:spcAft>
              <a:defRPr/>
            </a:pPr>
            <a:endParaRPr lang="en-US" sz="7200" dirty="0">
              <a:solidFill>
                <a:schemeClr val="tx1"/>
              </a:solidFill>
            </a:endParaRPr>
          </a:p>
          <a:p>
            <a:pPr marL="514350" indent="-514350" algn="l" eaLnBrk="1" fontAlgn="auto" hangingPunct="1">
              <a:spcAft>
                <a:spcPts val="0"/>
              </a:spcAft>
              <a:buFont typeface="Arial" charset="0"/>
              <a:buAutoNum type="alphaUcPeriod"/>
              <a:defRPr/>
            </a:pPr>
            <a:r>
              <a:rPr lang="en-US" sz="7200" dirty="0" smtClean="0">
                <a:solidFill>
                  <a:schemeClr val="tx1"/>
                </a:solidFill>
              </a:rPr>
              <a:t>Legal Issues (Minimum 2 Hours)</a:t>
            </a:r>
          </a:p>
          <a:p>
            <a:pPr marL="514350" indent="-514350" algn="l" eaLnBrk="1" fontAlgn="auto" hangingPunct="1">
              <a:spcAft>
                <a:spcPts val="0"/>
              </a:spcAft>
              <a:buFont typeface="Arial" charset="0"/>
              <a:buAutoNum type="alphaUcPeriod"/>
              <a:defRPr/>
            </a:pPr>
            <a:r>
              <a:rPr lang="en-US" sz="7200" dirty="0" smtClean="0">
                <a:solidFill>
                  <a:schemeClr val="tx1"/>
                </a:solidFill>
              </a:rPr>
              <a:t>Handgun Safety</a:t>
            </a:r>
          </a:p>
          <a:p>
            <a:pPr marL="514350" indent="-514350" algn="l" eaLnBrk="1" fontAlgn="auto" hangingPunct="1">
              <a:spcAft>
                <a:spcPts val="0"/>
              </a:spcAft>
              <a:buFont typeface="Arial" charset="0"/>
              <a:buAutoNum type="alphaUcPeriod"/>
              <a:defRPr/>
            </a:pPr>
            <a:r>
              <a:rPr lang="en-US" sz="7200" dirty="0" smtClean="0">
                <a:solidFill>
                  <a:schemeClr val="tx1"/>
                </a:solidFill>
              </a:rPr>
              <a:t>Handguns</a:t>
            </a:r>
          </a:p>
          <a:p>
            <a:pPr marL="514350" indent="-514350" algn="l" eaLnBrk="1" fontAlgn="auto" hangingPunct="1">
              <a:spcAft>
                <a:spcPts val="0"/>
              </a:spcAft>
              <a:buFont typeface="Arial" charset="0"/>
              <a:buAutoNum type="alphaUcPeriod"/>
              <a:defRPr/>
            </a:pPr>
            <a:r>
              <a:rPr lang="en-US" sz="7200" dirty="0" smtClean="0">
                <a:solidFill>
                  <a:schemeClr val="tx1"/>
                </a:solidFill>
              </a:rPr>
              <a:t>Marksmanship Fundamentals</a:t>
            </a:r>
          </a:p>
          <a:p>
            <a:pPr marL="514350" indent="-514350" algn="l" eaLnBrk="1" fontAlgn="auto" hangingPunct="1">
              <a:spcAft>
                <a:spcPts val="0"/>
              </a:spcAft>
              <a:buFont typeface="Arial" charset="0"/>
              <a:buAutoNum type="alphaUcPeriod"/>
              <a:defRPr/>
            </a:pPr>
            <a:r>
              <a:rPr lang="en-US" sz="7200" dirty="0" smtClean="0">
                <a:solidFill>
                  <a:schemeClr val="tx1"/>
                </a:solidFill>
              </a:rPr>
              <a:t>Carrying Concealed Safety Issues</a:t>
            </a:r>
          </a:p>
          <a:p>
            <a:pPr marL="514350" indent="-514350" algn="l" eaLnBrk="1" fontAlgn="auto" hangingPunct="1">
              <a:spcAft>
                <a:spcPts val="0"/>
              </a:spcAft>
              <a:buFont typeface="Arial" charset="0"/>
              <a:buAutoNum type="alphaUcPeriod"/>
              <a:defRPr/>
            </a:pPr>
            <a:r>
              <a:rPr lang="en-US" sz="7200" dirty="0" smtClean="0">
                <a:solidFill>
                  <a:schemeClr val="tx1"/>
                </a:solidFill>
              </a:rPr>
              <a:t>Presentation Techniques</a:t>
            </a:r>
          </a:p>
          <a:p>
            <a:pPr marL="514350" indent="-514350" algn="l" eaLnBrk="1" fontAlgn="auto" hangingPunct="1">
              <a:spcAft>
                <a:spcPts val="0"/>
              </a:spcAft>
              <a:buFont typeface="Arial" charset="0"/>
              <a:buAutoNum type="alphaUcPeriod"/>
              <a:defRPr/>
            </a:pPr>
            <a:r>
              <a:rPr lang="en-US" sz="7200" dirty="0" smtClean="0">
                <a:solidFill>
                  <a:schemeClr val="tx1"/>
                </a:solidFill>
              </a:rPr>
              <a:t>Cleaning and Maintenance</a:t>
            </a:r>
          </a:p>
          <a:p>
            <a:pPr marL="514350" indent="-514350" algn="l" eaLnBrk="1" fontAlgn="auto" hangingPunct="1">
              <a:spcAft>
                <a:spcPts val="0"/>
              </a:spcAft>
              <a:buFont typeface="Arial" charset="0"/>
              <a:buAutoNum type="alphaUcPeriod"/>
              <a:defRPr/>
            </a:pPr>
            <a:r>
              <a:rPr lang="en-US" sz="7200" dirty="0" smtClean="0">
                <a:solidFill>
                  <a:schemeClr val="tx1"/>
                </a:solidFill>
              </a:rPr>
              <a:t>Ammunition</a:t>
            </a:r>
          </a:p>
          <a:p>
            <a:pPr marL="514350" indent="-514350" algn="l" eaLnBrk="1" fontAlgn="auto" hangingPunct="1">
              <a:spcAft>
                <a:spcPts val="0"/>
              </a:spcAft>
              <a:buFont typeface="Arial" charset="0"/>
              <a:buAutoNum type="alphaUcPeriod"/>
              <a:defRPr/>
            </a:pPr>
            <a:r>
              <a:rPr lang="en-US" sz="7200" dirty="0" smtClean="0">
                <a:solidFill>
                  <a:schemeClr val="tx1"/>
                </a:solidFill>
              </a:rPr>
              <a:t>Proficiency Drills</a:t>
            </a:r>
          </a:p>
          <a:p>
            <a:pPr algn="l" eaLnBrk="1" fontAlgn="auto" hangingPunct="1">
              <a:spcAft>
                <a:spcPts val="0"/>
              </a:spcAft>
              <a:defRPr/>
            </a:pPr>
            <a:endParaRPr lang="en-US" sz="2600" dirty="0">
              <a:solidFill>
                <a:schemeClr val="tx1"/>
              </a:solidFill>
            </a:endParaRPr>
          </a:p>
          <a:p>
            <a:pPr algn="l" eaLnBrk="1" fontAlgn="auto" hangingPunct="1">
              <a:spcAft>
                <a:spcPts val="0"/>
              </a:spcAft>
              <a:defRPr/>
            </a:pPr>
            <a:endParaRPr lang="en-US" sz="2600" dirty="0" smtClean="0">
              <a:solidFill>
                <a:schemeClr val="tx1"/>
              </a:solidFill>
            </a:endParaRPr>
          </a:p>
          <a:p>
            <a:pPr algn="l" eaLnBrk="1" fontAlgn="auto" hangingPunct="1">
              <a:spcAft>
                <a:spcPts val="0"/>
              </a:spcAft>
              <a:defRPr/>
            </a:pPr>
            <a:r>
              <a:rPr lang="en-US" sz="7200" dirty="0" smtClean="0">
                <a:solidFill>
                  <a:schemeClr val="tx1"/>
                </a:solidFill>
              </a:rPr>
              <a:t>Written Examination (Legal) and Live-Fire “Qualification” (21 of 30 rounds on target minimum [10 each fired from 3, 5 and 7 yards])</a:t>
            </a:r>
          </a:p>
          <a:p>
            <a:pPr algn="l" eaLnBrk="1" fontAlgn="auto" hangingPunct="1">
              <a:spcAft>
                <a:spcPts val="0"/>
              </a:spcAft>
              <a:defRPr/>
            </a:pPr>
            <a:endParaRPr lang="en-US" dirty="0" smtClean="0">
              <a:solidFill>
                <a:schemeClr val="tx1"/>
              </a:solidFill>
            </a:endParaRPr>
          </a:p>
          <a:p>
            <a:pPr algn="l" eaLnBrk="1" fontAlgn="auto" hangingPunct="1">
              <a:spcAft>
                <a:spcPts val="0"/>
              </a:spcAft>
              <a:defRPr/>
            </a:pPr>
            <a:r>
              <a:rPr lang="en-US" sz="7200" dirty="0" smtClean="0">
                <a:solidFill>
                  <a:schemeClr val="tx1"/>
                </a:solidFill>
              </a:rPr>
              <a:t>RED BOOK Page </a:t>
            </a:r>
            <a:r>
              <a:rPr lang="en-US" sz="7200" dirty="0" smtClean="0">
                <a:solidFill>
                  <a:schemeClr val="tx1"/>
                </a:solidFill>
              </a:rPr>
              <a:t>28 </a:t>
            </a:r>
            <a:r>
              <a:rPr lang="en-US" sz="7200" dirty="0" smtClean="0">
                <a:solidFill>
                  <a:schemeClr val="tx1"/>
                </a:solidFill>
              </a:rPr>
              <a:t>(8. Course requirements)</a:t>
            </a:r>
            <a:endParaRPr lang="en-US" sz="7200" dirty="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00" name="Title 3"/>
          <p:cNvSpPr>
            <a:spLocks noGrp="1"/>
          </p:cNvSpPr>
          <p:nvPr>
            <p:ph type="ctrTitle"/>
          </p:nvPr>
        </p:nvSpPr>
        <p:spPr>
          <a:xfrm>
            <a:off x="0" y="0"/>
            <a:ext cx="9144000" cy="1981200"/>
          </a:xfrm>
          <a:solidFill>
            <a:srgbClr val="EC1010"/>
          </a:solidFill>
        </p:spPr>
        <p:txBody>
          <a:bodyPr/>
          <a:lstStyle/>
          <a:p>
            <a:pPr eaLnBrk="1" hangingPunct="1"/>
            <a:r>
              <a:rPr lang="en-US" sz="1600" smtClean="0"/>
              <a:t/>
            </a:r>
            <a:br>
              <a:rPr lang="en-US" sz="16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600" smtClean="0">
                <a:solidFill>
                  <a:schemeClr val="bg1"/>
                </a:solidFill>
              </a:rPr>
              <a:t>NC JUSTICE ACADEMY (Red Book) “MODEL” COURSE</a:t>
            </a:r>
            <a:br>
              <a:rPr lang="en-US" sz="1600" smtClean="0">
                <a:solidFill>
                  <a:schemeClr val="bg1"/>
                </a:solidFill>
              </a:rPr>
            </a:br>
            <a:r>
              <a:rPr lang="en-US" sz="1300" smtClean="0">
                <a:solidFill>
                  <a:schemeClr val="bg1"/>
                </a:solidFill>
              </a:rPr>
              <a:t/>
            </a:r>
            <a:br>
              <a:rPr lang="en-US" sz="1300" smtClean="0">
                <a:solidFill>
                  <a:schemeClr val="bg1"/>
                </a:solidFill>
              </a:rPr>
            </a:br>
            <a:r>
              <a:rPr lang="en-US" b="1" smtClean="0">
                <a:solidFill>
                  <a:schemeClr val="bg1"/>
                </a:solidFill>
                <a:latin typeface="Arial" charset="0"/>
                <a:cs typeface="Arial" charset="0"/>
              </a:rPr>
              <a:t>COURSE OUTLINE (Page 1)</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876800" y="2057400"/>
            <a:ext cx="3810000" cy="14478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7600" b="1" dirty="0" smtClean="0">
                <a:solidFill>
                  <a:schemeClr val="tx1"/>
                </a:solidFill>
                <a:latin typeface="Arial" pitchFamily="34" charset="0"/>
                <a:cs typeface="Arial" pitchFamily="34" charset="0"/>
              </a:rPr>
              <a:t>PROPER CARTRIDGE IDENTIFICATION IS NECESSARY TO ENSURE THE CORRECT AMMUNITION IS LOADED INTO THE PISTOL.</a:t>
            </a:r>
          </a:p>
          <a:p>
            <a:pPr algn="l" eaLnBrk="1" fontAlgn="auto" hangingPunct="1">
              <a:lnSpc>
                <a:spcPct val="90000"/>
              </a:lnSpc>
              <a:spcAft>
                <a:spcPts val="0"/>
              </a:spcAft>
              <a:buFont typeface="Arial" pitchFamily="34" charset="0"/>
              <a:buNone/>
              <a:defRPr/>
            </a:pPr>
            <a:endParaRPr lang="en-US" sz="40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29699"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29701"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05000"/>
          </a:xfrm>
          <a:solidFill>
            <a:srgbClr val="435878"/>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II-5</a:t>
            </a: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CARTRIDGE DESIGNATION AND IDENTIFICATION</a:t>
            </a:r>
            <a:endParaRPr lang="en-US" sz="3600" b="1" dirty="0">
              <a:solidFill>
                <a:schemeClr val="bg1"/>
              </a:solidFill>
              <a:latin typeface="Arial" pitchFamily="34" charset="0"/>
              <a:cs typeface="Arial" pitchFamily="34" charset="0"/>
            </a:endParaRPr>
          </a:p>
        </p:txBody>
      </p:sp>
      <p:sp>
        <p:nvSpPr>
          <p:cNvPr id="9" name="TextBox 8"/>
          <p:cNvSpPr txBox="1">
            <a:spLocks noChangeArrowheads="1"/>
          </p:cNvSpPr>
          <p:nvPr/>
        </p:nvSpPr>
        <p:spPr bwMode="auto">
          <a:xfrm>
            <a:off x="4876800" y="3505200"/>
            <a:ext cx="3810000" cy="1754188"/>
          </a:xfrm>
          <a:prstGeom prst="rect">
            <a:avLst/>
          </a:prstGeom>
          <a:noFill/>
          <a:ln w="9525">
            <a:noFill/>
            <a:miter lim="800000"/>
            <a:headEnd/>
            <a:tailEnd/>
          </a:ln>
        </p:spPr>
        <p:txBody>
          <a:bodyPr>
            <a:spAutoFit/>
          </a:bodyPr>
          <a:lstStyle/>
          <a:p>
            <a:pPr>
              <a:lnSpc>
                <a:spcPct val="90000"/>
              </a:lnSpc>
              <a:defRPr/>
            </a:pPr>
            <a:r>
              <a:rPr lang="en-US" sz="1600" b="1" dirty="0"/>
              <a:t>THE CARTRIDGE DESIGNATION IS:</a:t>
            </a:r>
          </a:p>
          <a:p>
            <a:pPr>
              <a:lnSpc>
                <a:spcPct val="90000"/>
              </a:lnSpc>
              <a:defRPr/>
            </a:pPr>
            <a:endParaRPr lang="en-US" sz="800" b="1" dirty="0"/>
          </a:p>
          <a:p>
            <a:pPr>
              <a:lnSpc>
                <a:spcPct val="90000"/>
              </a:lnSpc>
              <a:buFont typeface="Arial" charset="0"/>
              <a:buChar char="•"/>
              <a:defRPr/>
            </a:pPr>
            <a:r>
              <a:rPr lang="en-US" sz="1600" b="1" dirty="0"/>
              <a:t> MARKED ON THE PISTOL</a:t>
            </a:r>
          </a:p>
          <a:p>
            <a:pPr>
              <a:lnSpc>
                <a:spcPct val="90000"/>
              </a:lnSpc>
              <a:buFont typeface="Arial" charset="0"/>
              <a:buChar char="•"/>
              <a:defRPr/>
            </a:pPr>
            <a:endParaRPr lang="en-US" sz="800" b="1" dirty="0"/>
          </a:p>
          <a:p>
            <a:pPr indent="111125">
              <a:lnSpc>
                <a:spcPct val="90000"/>
              </a:lnSpc>
              <a:buFont typeface="Arial" charset="0"/>
              <a:buChar char="•"/>
              <a:defRPr/>
            </a:pPr>
            <a:r>
              <a:rPr lang="en-US" sz="1600" b="1" dirty="0"/>
              <a:t>STAMPED ON THE HEAD OF THE  </a:t>
            </a:r>
          </a:p>
          <a:p>
            <a:pPr indent="111125">
              <a:lnSpc>
                <a:spcPct val="90000"/>
              </a:lnSpc>
              <a:defRPr/>
            </a:pPr>
            <a:r>
              <a:rPr lang="en-US" sz="1600" b="1" dirty="0"/>
              <a:t>CARTRIDGE  CASE (HEADSTAMP)</a:t>
            </a:r>
          </a:p>
          <a:p>
            <a:pPr>
              <a:lnSpc>
                <a:spcPct val="90000"/>
              </a:lnSpc>
              <a:buFont typeface="Arial" charset="0"/>
              <a:buChar char="•"/>
              <a:defRPr/>
            </a:pPr>
            <a:endParaRPr lang="en-US" sz="800" b="1" dirty="0"/>
          </a:p>
          <a:p>
            <a:pPr>
              <a:lnSpc>
                <a:spcPct val="90000"/>
              </a:lnSpc>
              <a:buFont typeface="Arial" charset="0"/>
              <a:buChar char="•"/>
              <a:defRPr/>
            </a:pPr>
            <a:r>
              <a:rPr lang="en-US" sz="1600" b="1" dirty="0"/>
              <a:t> PRINTED ON THE FACTORY </a:t>
            </a:r>
          </a:p>
          <a:p>
            <a:pPr>
              <a:lnSpc>
                <a:spcPct val="90000"/>
              </a:lnSpc>
              <a:defRPr/>
            </a:pPr>
            <a:r>
              <a:rPr lang="en-US" sz="1600" b="1" dirty="0"/>
              <a:t>  AMMUNITION BOX</a:t>
            </a:r>
          </a:p>
        </p:txBody>
      </p:sp>
      <p:pic>
        <p:nvPicPr>
          <p:cNvPr id="13" name="Picture 12" descr="ctg barrelrgb.tif"/>
          <p:cNvPicPr>
            <a:picLocks noChangeAspect="1"/>
          </p:cNvPicPr>
          <p:nvPr/>
        </p:nvPicPr>
        <p:blipFill>
          <a:blip r:embed="rId4">
            <a:extLst>
              <a:ext uri="{28A0092B-C50C-407E-A947-70E740481C1C}">
                <a14:useLocalDpi xmlns:a14="http://schemas.microsoft.com/office/drawing/2010/main" val="0"/>
              </a:ext>
            </a:extLst>
          </a:blip>
          <a:srcRect t="21666" b="11667"/>
          <a:stretch>
            <a:fillRect/>
          </a:stretch>
        </p:blipFill>
        <p:spPr bwMode="auto">
          <a:xfrm>
            <a:off x="1371600" y="1981200"/>
            <a:ext cx="2894013"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ctg headstamprgb.tif"/>
          <p:cNvPicPr>
            <a:picLocks noChangeAspect="1"/>
          </p:cNvPicPr>
          <p:nvPr/>
        </p:nvPicPr>
        <p:blipFill>
          <a:blip r:embed="rId5">
            <a:extLst>
              <a:ext uri="{28A0092B-C50C-407E-A947-70E740481C1C}">
                <a14:useLocalDpi xmlns:a14="http://schemas.microsoft.com/office/drawing/2010/main" val="0"/>
              </a:ext>
            </a:extLst>
          </a:blip>
          <a:srcRect l="19257" t="17944" r="19276" b="11508"/>
          <a:stretch>
            <a:fillRect/>
          </a:stretch>
        </p:blipFill>
        <p:spPr bwMode="auto">
          <a:xfrm>
            <a:off x="1219200" y="3581400"/>
            <a:ext cx="1143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ctg boxrgb.tif"/>
          <p:cNvPicPr>
            <a:picLocks noChangeAspect="1"/>
          </p:cNvPicPr>
          <p:nvPr/>
        </p:nvPicPr>
        <p:blipFill>
          <a:blip r:embed="rId6">
            <a:extLst>
              <a:ext uri="{28A0092B-C50C-407E-A947-70E740481C1C}">
                <a14:useLocalDpi xmlns:a14="http://schemas.microsoft.com/office/drawing/2010/main" val="0"/>
              </a:ext>
            </a:extLst>
          </a:blip>
          <a:srcRect l="27318" t="33229" r="27927" b="30313"/>
          <a:stretch>
            <a:fillRect/>
          </a:stretch>
        </p:blipFill>
        <p:spPr bwMode="auto">
          <a:xfrm>
            <a:off x="2438400" y="3505200"/>
            <a:ext cx="2346325"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p:cNvCxnSpPr/>
          <p:nvPr/>
        </p:nvCxnSpPr>
        <p:spPr>
          <a:xfrm rot="5400000">
            <a:off x="2895600" y="2133600"/>
            <a:ext cx="5334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1524794" y="4799806"/>
            <a:ext cx="4572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3390901" y="4457700"/>
            <a:ext cx="608012" cy="7778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1371600" y="5359400"/>
            <a:ext cx="716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SOME CARTRIDGES HAVE MORE THAN ONE DESIGNATION, SUCH AS 9 MM PARA/9 MM LUGER/ 9X19 MM, AND 45 AUTO/45 ACP.</a:t>
            </a:r>
          </a:p>
        </p:txBody>
      </p:sp>
      <p:sp>
        <p:nvSpPr>
          <p:cNvPr id="18" name="Rectangle 17"/>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715000" y="1981200"/>
            <a:ext cx="3124200" cy="2895600"/>
          </a:xfrm>
        </p:spPr>
        <p:txBody>
          <a:bodyPr rtlCol="0">
            <a:normAutofit fontScale="25000" lnSpcReduction="20000"/>
          </a:bodyPr>
          <a:lstStyle/>
          <a:p>
            <a:pPr algn="l" eaLnBrk="1" fontAlgn="auto" hangingPunct="1">
              <a:lnSpc>
                <a:spcPct val="110000"/>
              </a:lnSpc>
              <a:spcAft>
                <a:spcPts val="0"/>
              </a:spcAft>
              <a:defRPr/>
            </a:pPr>
            <a:r>
              <a:rPr lang="en-US" sz="6400" b="1" dirty="0" smtClean="0">
                <a:solidFill>
                  <a:schemeClr val="tx1"/>
                </a:solidFill>
                <a:latin typeface="Arial" pitchFamily="34" charset="0"/>
                <a:cs typeface="Arial" pitchFamily="34" charset="0"/>
              </a:rPr>
              <a:t>SOME AMMUNITION HAS A “+P” OR “+P+” DESIGNATION, INDICATING IT IS LOADED TO HIGHER-THAN-STANDARD PRESSURE LEVELS FOR BETTER BALLISTIC PERFORMANCE. THIS HIGHER-PRESSURE AMMUNITION MUST BE USED ONLY IN THOSE GUNS CERTIFIED FOR IT, AS SHOWN ON THE BARREL, SLIDE OR FRAME. </a:t>
            </a:r>
            <a:endParaRPr lang="en-US" sz="64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072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9906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2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itle 3"/>
          <p:cNvSpPr>
            <a:spLocks noGrp="1"/>
          </p:cNvSpPr>
          <p:nvPr>
            <p:ph type="ctrTitle"/>
          </p:nvPr>
        </p:nvSpPr>
        <p:spPr>
          <a:xfrm>
            <a:off x="0" y="0"/>
            <a:ext cx="9144000" cy="17526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II-6</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600" b="1" smtClean="0">
                <a:solidFill>
                  <a:schemeClr val="bg1"/>
                </a:solidFill>
                <a:latin typeface="Arial" charset="0"/>
                <a:cs typeface="Arial" charset="0"/>
              </a:rPr>
              <a:t>+P AND +P+ CARTRIDGES</a:t>
            </a:r>
          </a:p>
        </p:txBody>
      </p:sp>
      <p:pic>
        <p:nvPicPr>
          <p:cNvPr id="7" name="Picture 6" descr="plusprgb.tif"/>
          <p:cNvPicPr>
            <a:picLocks noChangeAspect="1"/>
          </p:cNvPicPr>
          <p:nvPr/>
        </p:nvPicPr>
        <p:blipFill>
          <a:blip r:embed="rId4">
            <a:extLst>
              <a:ext uri="{28A0092B-C50C-407E-A947-70E740481C1C}">
                <a14:useLocalDpi xmlns:a14="http://schemas.microsoft.com/office/drawing/2010/main" val="0"/>
              </a:ext>
            </a:extLst>
          </a:blip>
          <a:srcRect l="23346" t="25008" r="17885" b="20979"/>
          <a:stretch>
            <a:fillRect/>
          </a:stretch>
        </p:blipFill>
        <p:spPr bwMode="auto">
          <a:xfrm>
            <a:off x="1219200" y="2057400"/>
            <a:ext cx="4343400" cy="2743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219200" y="5097463"/>
            <a:ext cx="7543800" cy="715962"/>
          </a:xfrm>
          <a:prstGeom prst="rect">
            <a:avLst/>
          </a:prstGeom>
          <a:noFill/>
        </p:spPr>
        <p:txBody>
          <a:bodyPr>
            <a:spAutoFit/>
          </a:bodyPr>
          <a:lstStyle/>
          <a:p>
            <a:pPr>
              <a:defRPr/>
            </a:pPr>
            <a:r>
              <a:rPr lang="en-US" sz="1350" b="1" dirty="0"/>
              <a:t>+P AND +P+ CARTRIDGES HAVE THE SAME DIMENSIONS  AS STANDARD CARTRIDGES, AND CAN BE CHAMBERED IN GUNS NOT CERTIFIED FOR HIGHER-PRESSURE AMMUNITION. ALWAYS USE THE PROPER AMMUNITION IN YOUR PISTOL.  </a:t>
            </a:r>
          </a:p>
        </p:txBody>
      </p:sp>
      <p:cxnSp>
        <p:nvCxnSpPr>
          <p:cNvPr id="13" name="Straight Arrow Connector 12"/>
          <p:cNvCxnSpPr/>
          <p:nvPr/>
        </p:nvCxnSpPr>
        <p:spPr>
          <a:xfrm rot="10800000">
            <a:off x="3124200" y="4114800"/>
            <a:ext cx="609600" cy="53340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752600" y="2057400"/>
            <a:ext cx="6934200" cy="3733800"/>
          </a:xfrm>
        </p:spPr>
        <p:txBody>
          <a:bodyPr rtlCol="0">
            <a:normAutofit fontScale="25000" lnSpcReduction="20000"/>
          </a:bodyPr>
          <a:lstStyle/>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AMMUNITION SHOULD BE STORED IN A COOL, DRY PLACE</a:t>
            </a:r>
          </a:p>
          <a:p>
            <a:pPr algn="l" eaLnBrk="1" fontAlgn="auto" hangingPunct="1">
              <a:spcAft>
                <a:spcPts val="0"/>
              </a:spcAft>
              <a:buFont typeface="Arial" pitchFamily="34" charset="0"/>
              <a:buChar char="•"/>
              <a:defRPr/>
            </a:pPr>
            <a:endParaRPr lang="en-US" sz="6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ALWAYS KEEP THE AMMUNITION IN THE ORIGINAL FACTORY </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BOX OR CARTON</a:t>
            </a:r>
          </a:p>
          <a:p>
            <a:pPr algn="l" eaLnBrk="1" fontAlgn="auto" hangingPunct="1">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STORE AMMUNITION IN A LOCATION WHERE CHILDREN OR</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OTHER UNAUTHORIZED PERSONS CANNOT ACCESS IT</a:t>
            </a:r>
          </a:p>
          <a:p>
            <a:pPr algn="l" eaLnBrk="1" fontAlgn="auto" hangingPunct="1">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DO NOT EXPOSE AMMUNITION TO WATER, SOLVENTS, </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PETROLEUM PRODUCTS OR OTHER MATERIALS THAT CAN</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CAUSE CARTRIDGE  DETERIORATION  AND MALFUNCTIONS</a:t>
            </a:r>
          </a:p>
          <a:p>
            <a:pPr algn="l" eaLnBrk="1" fontAlgn="auto" hangingPunct="1">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WIPE FINGERPRINTS OFF CARTRIDGES TO AVOID CORROSION </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DUE TO SALTY RESIDUE</a:t>
            </a:r>
          </a:p>
          <a:p>
            <a:pPr algn="l" eaLnBrk="1" fontAlgn="auto" hangingPunct="1">
              <a:spcAft>
                <a:spcPts val="0"/>
              </a:spcAft>
              <a:buFont typeface="Arial" pitchFamily="34" charset="0"/>
              <a:buChar char="•"/>
              <a:defRPr/>
            </a:pPr>
            <a:endParaRPr lang="en-US" sz="62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174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3174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itle 3"/>
          <p:cNvSpPr>
            <a:spLocks noGrp="1"/>
          </p:cNvSpPr>
          <p:nvPr>
            <p:ph type="ctrTitle"/>
          </p:nvPr>
        </p:nvSpPr>
        <p:spPr>
          <a:xfrm>
            <a:off x="0" y="0"/>
            <a:ext cx="9144000" cy="17526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II-7</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600" b="1" dirty="0" smtClean="0">
                <a:solidFill>
                  <a:schemeClr val="bg1"/>
                </a:solidFill>
                <a:latin typeface="Arial" charset="0"/>
                <a:cs typeface="Arial" charset="0"/>
              </a:rPr>
              <a:t>AMMUNITION STORAGE</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52800" y="2971800"/>
            <a:ext cx="5334000" cy="2819400"/>
          </a:xfrm>
        </p:spPr>
        <p:txBody>
          <a:bodyPr rtlCol="0">
            <a:normAutofit fontScale="25000" lnSpcReduction="20000"/>
          </a:bodyPr>
          <a:lstStyle/>
          <a:p>
            <a:pPr algn="l" eaLnBrk="1" fontAlgn="auto" hangingPunct="1">
              <a:spcAft>
                <a:spcPts val="0"/>
              </a:spcAft>
              <a:buFont typeface="Arial" pitchFamily="34" charset="0"/>
              <a:buChar char="•"/>
              <a:defRPr/>
            </a:pPr>
            <a:r>
              <a:rPr lang="en-US" sz="13600" b="1" dirty="0" smtClean="0">
                <a:solidFill>
                  <a:schemeClr val="tx1"/>
                </a:solidFill>
                <a:latin typeface="Arial" pitchFamily="34" charset="0"/>
                <a:cs typeface="Arial" pitchFamily="34" charset="0"/>
              </a:rPr>
              <a:t> MISFIRE</a:t>
            </a:r>
          </a:p>
          <a:p>
            <a:pPr algn="l" eaLnBrk="1" fontAlgn="auto" hangingPunct="1">
              <a:spcAft>
                <a:spcPts val="0"/>
              </a:spcAft>
              <a:buFont typeface="Arial" pitchFamily="34" charset="0"/>
              <a:buChar char="•"/>
              <a:defRPr/>
            </a:pPr>
            <a:endParaRPr lang="en-US" sz="72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3600" b="1" dirty="0" smtClean="0">
                <a:solidFill>
                  <a:schemeClr val="tx1"/>
                </a:solidFill>
                <a:latin typeface="Arial" pitchFamily="34" charset="0"/>
                <a:cs typeface="Arial" pitchFamily="34" charset="0"/>
              </a:rPr>
              <a:t> HANGFIRE</a:t>
            </a:r>
          </a:p>
          <a:p>
            <a:pPr algn="l" eaLnBrk="1" fontAlgn="auto" hangingPunct="1">
              <a:spcAft>
                <a:spcPts val="0"/>
              </a:spcAft>
              <a:buFont typeface="Arial" pitchFamily="34" charset="0"/>
              <a:buChar char="•"/>
              <a:defRPr/>
            </a:pPr>
            <a:endParaRPr lang="en-US" sz="72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3600" b="1" dirty="0" smtClean="0">
                <a:solidFill>
                  <a:schemeClr val="tx1"/>
                </a:solidFill>
                <a:latin typeface="Arial" pitchFamily="34" charset="0"/>
                <a:cs typeface="Arial" pitchFamily="34" charset="0"/>
              </a:rPr>
              <a:t> SQUIB LOAD</a:t>
            </a:r>
          </a:p>
          <a:p>
            <a:pPr algn="l" eaLnBrk="1" fontAlgn="auto" hangingPunct="1">
              <a:spcAft>
                <a:spcPts val="0"/>
              </a:spcAft>
              <a:buFont typeface="Arial" pitchFamily="34" charset="0"/>
              <a:buChar char="•"/>
              <a:defRPr/>
            </a:pPr>
            <a:endParaRPr lang="en-US" sz="62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277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3716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277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itle 3"/>
          <p:cNvSpPr>
            <a:spLocks noGrp="1"/>
          </p:cNvSpPr>
          <p:nvPr>
            <p:ph type="ctrTitle"/>
          </p:nvPr>
        </p:nvSpPr>
        <p:spPr>
          <a:xfrm>
            <a:off x="0" y="0"/>
            <a:ext cx="9144000" cy="2209800"/>
          </a:xfrm>
          <a:solidFill>
            <a:srgbClr val="EC1010"/>
          </a:solidFill>
        </p:spPr>
        <p:txBody>
          <a:bodyPr/>
          <a:lstStyle/>
          <a:p>
            <a:pPr eaLnBrk="1" hangingPunct="1"/>
            <a:r>
              <a:rPr lang="en-US" sz="1800" smtClean="0">
                <a:latin typeface="Arial" charset="0"/>
                <a:cs typeface="Arial" charset="0"/>
              </a:rPr>
              <a:t/>
            </a:r>
            <a:br>
              <a:rPr lang="en-US" sz="1800" smtClean="0">
                <a:latin typeface="Arial" charset="0"/>
                <a:cs typeface="Arial" charset="0"/>
              </a:rPr>
            </a:br>
            <a:r>
              <a:rPr lang="en-US" sz="1600" smtClean="0">
                <a:solidFill>
                  <a:schemeClr val="bg1"/>
                </a:solidFill>
                <a:latin typeface="Arial" charset="0"/>
                <a:cs typeface="Arial" charset="0"/>
              </a:rPr>
              <a:t>NRA BASIC PISTOL SHOOTING COURSE                                                              SLIDE II-8</a:t>
            </a:r>
            <a:r>
              <a:rPr lang="en-US" sz="1800" smtClean="0">
                <a:solidFill>
                  <a:schemeClr val="bg1"/>
                </a:solidFill>
                <a:latin typeface="Arial" charset="0"/>
                <a:cs typeface="Arial" charset="0"/>
              </a:rPr>
              <a:t/>
            </a:r>
            <a:br>
              <a:rPr lang="en-US" sz="1800" smtClean="0">
                <a:solidFill>
                  <a:schemeClr val="bg1"/>
                </a:solidFill>
                <a:latin typeface="Arial" charset="0"/>
                <a:cs typeface="Arial" charset="0"/>
              </a:rPr>
            </a:br>
            <a:r>
              <a:rPr lang="en-US" sz="1300" smtClean="0">
                <a:solidFill>
                  <a:schemeClr val="bg1"/>
                </a:solidFill>
              </a:rPr>
              <a:t/>
            </a:r>
            <a:br>
              <a:rPr lang="en-US" sz="1300" smtClean="0">
                <a:solidFill>
                  <a:schemeClr val="bg1"/>
                </a:solidFill>
              </a:rPr>
            </a:br>
            <a:r>
              <a:rPr lang="en-US" sz="3200" b="1" smtClean="0">
                <a:solidFill>
                  <a:schemeClr val="bg1"/>
                </a:solidFill>
                <a:latin typeface="Arial" charset="0"/>
                <a:cs typeface="Arial" charset="0"/>
              </a:rPr>
              <a:t>TYPES OF </a:t>
            </a:r>
            <a:br>
              <a:rPr lang="en-US" sz="3200" b="1" smtClean="0">
                <a:solidFill>
                  <a:schemeClr val="bg1"/>
                </a:solidFill>
                <a:latin typeface="Arial" charset="0"/>
                <a:cs typeface="Arial" charset="0"/>
              </a:rPr>
            </a:br>
            <a:r>
              <a:rPr lang="en-US" sz="3200" b="1" smtClean="0">
                <a:solidFill>
                  <a:schemeClr val="bg1"/>
                </a:solidFill>
                <a:latin typeface="Arial" charset="0"/>
                <a:cs typeface="Arial" charset="0"/>
              </a:rPr>
              <a:t>CARTRIDGE MALFUNCTIONS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752600" y="2667000"/>
            <a:ext cx="6934200" cy="4038600"/>
          </a:xfrm>
        </p:spPr>
        <p:txBody>
          <a:bodyPr rtlCol="0">
            <a:normAutofit fontScale="25000" lnSpcReduction="20000"/>
          </a:bodyPr>
          <a:lstStyle/>
          <a:p>
            <a:pPr algn="l" eaLnBrk="1" fontAlgn="auto" hangingPunct="1">
              <a:spcAft>
                <a:spcPts val="0"/>
              </a:spcAft>
              <a:buFont typeface="Arial" pitchFamily="34" charset="0"/>
              <a:buNone/>
              <a:defRPr/>
            </a:pPr>
            <a:r>
              <a:rPr lang="en-US" sz="10400" b="1" dirty="0" smtClean="0">
                <a:solidFill>
                  <a:schemeClr val="tx1"/>
                </a:solidFill>
                <a:latin typeface="Arial" pitchFamily="34" charset="0"/>
                <a:cs typeface="Arial" pitchFamily="34" charset="0"/>
              </a:rPr>
              <a:t>A </a:t>
            </a:r>
            <a:r>
              <a:rPr lang="en-US" sz="10400" b="1" i="1" dirty="0" smtClean="0">
                <a:solidFill>
                  <a:schemeClr val="tx1"/>
                </a:solidFill>
                <a:latin typeface="Arial" pitchFamily="34" charset="0"/>
                <a:cs typeface="Arial" pitchFamily="34" charset="0"/>
              </a:rPr>
              <a:t>MISFIRE</a:t>
            </a:r>
            <a:r>
              <a:rPr lang="en-US" sz="10400" b="1" dirty="0" smtClean="0">
                <a:solidFill>
                  <a:schemeClr val="tx1"/>
                </a:solidFill>
                <a:latin typeface="Arial" pitchFamily="34" charset="0"/>
                <a:cs typeface="Arial" pitchFamily="34" charset="0"/>
              </a:rPr>
              <a:t> IS THE FAILURE OF A CARTRIDGE TO IGNITE WHEN THE PRIMER OR CASE RIM IS STRUCK BY THE FIRING PIN.</a:t>
            </a:r>
          </a:p>
          <a:p>
            <a:pPr algn="l" eaLnBrk="1" fontAlgn="auto" hangingPunct="1">
              <a:spcAft>
                <a:spcPts val="0"/>
              </a:spcAft>
              <a:buFont typeface="Arial" pitchFamily="34" charset="0"/>
              <a:buNone/>
              <a:defRPr/>
            </a:pPr>
            <a:endParaRPr lang="en-US" sz="8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None/>
              <a:defRPr/>
            </a:pPr>
            <a:r>
              <a:rPr lang="en-US" sz="10400" b="1" dirty="0" smtClean="0">
                <a:solidFill>
                  <a:schemeClr val="tx1"/>
                </a:solidFill>
                <a:latin typeface="Arial" pitchFamily="34" charset="0"/>
                <a:cs typeface="Arial" pitchFamily="34" charset="0"/>
              </a:rPr>
              <a:t>CAUSES:</a:t>
            </a: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DEFECT IN THE CARTRIDGE </a:t>
            </a: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DEFECT IN THE PISTOL</a:t>
            </a:r>
          </a:p>
          <a:p>
            <a:pPr algn="l" eaLnBrk="1" fontAlgn="auto" hangingPunct="1">
              <a:spcAft>
                <a:spcPts val="0"/>
              </a:spcAft>
              <a:defRPr/>
            </a:pPr>
            <a:endParaRPr lang="en-US" sz="10400" b="1" dirty="0">
              <a:solidFill>
                <a:schemeClr val="tx1"/>
              </a:solidFill>
              <a:latin typeface="Arial" pitchFamily="34" charset="0"/>
              <a:cs typeface="Arial" pitchFamily="34" charset="0"/>
            </a:endParaRPr>
          </a:p>
          <a:p>
            <a:pPr algn="l" eaLnBrk="1" fontAlgn="auto" hangingPunct="1">
              <a:spcAft>
                <a:spcPts val="0"/>
              </a:spcAft>
              <a:defRPr/>
            </a:pPr>
            <a:r>
              <a:rPr lang="en-US" sz="10400" b="1" dirty="0" smtClean="0">
                <a:solidFill>
                  <a:schemeClr val="tx1"/>
                </a:solidFill>
                <a:latin typeface="Arial" pitchFamily="34" charset="0"/>
                <a:cs typeface="Arial" pitchFamily="34" charset="0"/>
              </a:rPr>
              <a:t>FIX:</a:t>
            </a:r>
          </a:p>
          <a:p>
            <a:pPr algn="l" eaLnBrk="1" fontAlgn="auto" hangingPunct="1">
              <a:spcAft>
                <a:spcPts val="0"/>
              </a:spcAft>
              <a:defRPr/>
            </a:pPr>
            <a:r>
              <a:rPr lang="en-US" sz="10400" b="1" dirty="0">
                <a:solidFill>
                  <a:schemeClr val="tx1"/>
                </a:solidFill>
                <a:latin typeface="Arial" pitchFamily="34" charset="0"/>
                <a:cs typeface="Arial" pitchFamily="34" charset="0"/>
              </a:rPr>
              <a:t> </a:t>
            </a:r>
            <a:r>
              <a:rPr lang="en-US" sz="10400" b="1" dirty="0" smtClean="0">
                <a:solidFill>
                  <a:schemeClr val="tx1"/>
                </a:solidFill>
                <a:latin typeface="Arial" pitchFamily="34" charset="0"/>
                <a:cs typeface="Arial" pitchFamily="34" charset="0"/>
              </a:rPr>
              <a:t>- Wait, “TAP, RACK, READY”</a:t>
            </a:r>
          </a:p>
          <a:p>
            <a:pPr algn="l" eaLnBrk="1" fontAlgn="auto" hangingPunct="1">
              <a:spcAft>
                <a:spcPts val="0"/>
              </a:spcAft>
              <a:buFont typeface="Arial" pitchFamily="34" charset="0"/>
              <a:buChar char="•"/>
              <a:defRPr/>
            </a:pPr>
            <a:endParaRPr lang="en-US" sz="62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3798" name="Title 3"/>
          <p:cNvSpPr>
            <a:spLocks noGrp="1"/>
          </p:cNvSpPr>
          <p:nvPr>
            <p:ph type="ctrTitle"/>
          </p:nvPr>
        </p:nvSpPr>
        <p:spPr>
          <a:xfrm>
            <a:off x="0" y="0"/>
            <a:ext cx="9144000" cy="2209800"/>
          </a:xfrm>
          <a:solidFill>
            <a:srgbClr val="435878"/>
          </a:solidFill>
        </p:spPr>
        <p:txBody>
          <a:bodyPr/>
          <a:lstStyle/>
          <a:p>
            <a:pPr eaLnBrk="1" hangingPunct="1"/>
            <a:r>
              <a:rPr lang="en-US" sz="4000" b="1" dirty="0" smtClean="0">
                <a:solidFill>
                  <a:schemeClr val="bg1"/>
                </a:solidFill>
                <a:latin typeface="Arial" charset="0"/>
                <a:cs typeface="Arial" charset="0"/>
              </a:rPr>
              <a:t>MISFIRE</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438400"/>
            <a:ext cx="6934200" cy="3352800"/>
          </a:xfrm>
        </p:spPr>
        <p:txBody>
          <a:bodyPr rtlCol="0">
            <a:normAutofit fontScale="25000" lnSpcReduction="20000"/>
          </a:bodyPr>
          <a:lstStyle/>
          <a:p>
            <a:pPr algn="l" eaLnBrk="1" fontAlgn="auto" hangingPunct="1">
              <a:spcAft>
                <a:spcPts val="0"/>
              </a:spcAft>
              <a:buFont typeface="Arial" pitchFamily="34" charset="0"/>
              <a:buNone/>
              <a:defRPr/>
            </a:pPr>
            <a:r>
              <a:rPr lang="en-US" sz="8000" b="1" dirty="0" smtClean="0">
                <a:solidFill>
                  <a:schemeClr val="tx1"/>
                </a:solidFill>
                <a:latin typeface="Arial" pitchFamily="34" charset="0"/>
                <a:cs typeface="Arial" pitchFamily="34" charset="0"/>
              </a:rPr>
              <a:t>A </a:t>
            </a:r>
            <a:r>
              <a:rPr lang="en-US" sz="8000" b="1" i="1" dirty="0" smtClean="0">
                <a:solidFill>
                  <a:schemeClr val="tx1"/>
                </a:solidFill>
                <a:latin typeface="Arial" pitchFamily="34" charset="0"/>
                <a:cs typeface="Arial" pitchFamily="34" charset="0"/>
              </a:rPr>
              <a:t>HANGFIRE</a:t>
            </a:r>
            <a:r>
              <a:rPr lang="en-US" sz="8000" b="1" dirty="0" smtClean="0">
                <a:solidFill>
                  <a:schemeClr val="tx1"/>
                </a:solidFill>
                <a:latin typeface="Arial" pitchFamily="34" charset="0"/>
                <a:cs typeface="Arial" pitchFamily="34" charset="0"/>
              </a:rPr>
              <a:t> IS A PERCEPTIBLE DELAY IN THE IGNITION OF A CARTRIDGE AFTER THE PRIMER OR CASE RIM HAS BEEN STRUCK BY THE FIRING PIN. THIS DELAY MAY LAST SEVERAL SECONDS.</a:t>
            </a:r>
          </a:p>
          <a:p>
            <a:pPr algn="l" eaLnBrk="1" fontAlgn="auto" hangingPunct="1">
              <a:spcAft>
                <a:spcPts val="0"/>
              </a:spcAft>
              <a:buFont typeface="Arial" pitchFamily="34" charset="0"/>
              <a:buNone/>
              <a:defRPr/>
            </a:pPr>
            <a:endParaRPr lang="en-US" sz="4800" b="1" dirty="0" smtClean="0">
              <a:solidFill>
                <a:schemeClr val="tx1"/>
              </a:solidFill>
            </a:endParaRPr>
          </a:p>
          <a:p>
            <a:pPr algn="l" eaLnBrk="1" fontAlgn="auto" hangingPunct="1">
              <a:spcAft>
                <a:spcPts val="0"/>
              </a:spcAft>
              <a:buFont typeface="Arial" pitchFamily="34" charset="0"/>
              <a:buNone/>
              <a:defRPr/>
            </a:pPr>
            <a:r>
              <a:rPr lang="en-US" sz="8000" b="1" i="1" dirty="0" smtClean="0">
                <a:solidFill>
                  <a:srgbClr val="FF0000"/>
                </a:solidFill>
                <a:latin typeface="Arial" pitchFamily="34" charset="0"/>
                <a:cs typeface="Arial" pitchFamily="34" charset="0"/>
              </a:rPr>
              <a:t>WHEN A CARTRIDGE FAILS TO FIRE IMMEDIATELY, IT WILL NOT BE KNOWN IF THE PROBLEM IS A MISFIRE OR HANGFIRE.  BECAUSE A HANGFIRE CONDITION CAN CAUSE THE PISTOL TO FIRE AFTER A SUBSTANTIAL DELAY, THE PISTOL SHOULD BE KEPT POINTED IN A SAFE DIRECTION FOR AT LEAST 30 SECONDS BEFORE THE ACTION IS OPENED TO REMOVE THE CARTRIDGE.</a:t>
            </a:r>
          </a:p>
          <a:p>
            <a:pPr algn="l" eaLnBrk="1" fontAlgn="auto" hangingPunct="1">
              <a:spcAft>
                <a:spcPts val="0"/>
              </a:spcAft>
              <a:buFont typeface="Arial" pitchFamily="34" charset="0"/>
              <a:buChar char="•"/>
              <a:defRPr/>
            </a:pPr>
            <a:endParaRPr lang="en-US" sz="62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4819"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143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4821"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Title 3"/>
          <p:cNvSpPr>
            <a:spLocks noGrp="1"/>
          </p:cNvSpPr>
          <p:nvPr>
            <p:ph type="ctrTitle"/>
          </p:nvPr>
        </p:nvSpPr>
        <p:spPr>
          <a:xfrm>
            <a:off x="0" y="0"/>
            <a:ext cx="9144000" cy="19812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II-10</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4000" b="1" smtClean="0">
                <a:solidFill>
                  <a:schemeClr val="bg1"/>
                </a:solidFill>
                <a:latin typeface="Arial" charset="0"/>
                <a:cs typeface="Arial" charset="0"/>
              </a:rPr>
              <a:t>HANGFIRE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362200"/>
            <a:ext cx="6934200" cy="3429000"/>
          </a:xfrm>
        </p:spPr>
        <p:txBody>
          <a:bodyPr rtlCol="0">
            <a:normAutofit fontScale="25000" lnSpcReduction="20000"/>
          </a:bodyPr>
          <a:lstStyle/>
          <a:p>
            <a:pPr algn="l" eaLnBrk="1" fontAlgn="auto" hangingPunct="1">
              <a:spcAft>
                <a:spcPts val="0"/>
              </a:spcAft>
              <a:buFont typeface="Arial" pitchFamily="34" charset="0"/>
              <a:buNone/>
              <a:defRPr/>
            </a:pPr>
            <a:r>
              <a:rPr lang="en-US" sz="8800" b="1" dirty="0" smtClean="0">
                <a:solidFill>
                  <a:schemeClr val="tx1"/>
                </a:solidFill>
                <a:latin typeface="Arial" pitchFamily="34" charset="0"/>
                <a:cs typeface="Arial" pitchFamily="34" charset="0"/>
              </a:rPr>
              <a:t>A </a:t>
            </a:r>
            <a:r>
              <a:rPr lang="en-US" sz="8800" b="1" i="1" dirty="0" smtClean="0">
                <a:solidFill>
                  <a:schemeClr val="tx1"/>
                </a:solidFill>
                <a:latin typeface="Arial" pitchFamily="34" charset="0"/>
                <a:cs typeface="Arial" pitchFamily="34" charset="0"/>
              </a:rPr>
              <a:t>SQUIB LOAD </a:t>
            </a:r>
            <a:r>
              <a:rPr lang="en-US" sz="8800" b="1" dirty="0" smtClean="0">
                <a:solidFill>
                  <a:schemeClr val="tx1"/>
                </a:solidFill>
                <a:latin typeface="Arial" pitchFamily="34" charset="0"/>
                <a:cs typeface="Arial" pitchFamily="34" charset="0"/>
              </a:rPr>
              <a:t>IS A CARTRIDGE DEVELOPING LESS THAN NORMAL PRESSURE OR VELOCITY UPON IGNITION.  A SQUIB LOAD CAN CAUSE A BULLET TO FAIL TO EXIT THE MUZZLE AND LODGE IN THE BORE (barrel).</a:t>
            </a:r>
          </a:p>
          <a:p>
            <a:pPr algn="l" eaLnBrk="1" fontAlgn="auto" hangingPunct="1">
              <a:spcAft>
                <a:spcPts val="0"/>
              </a:spcAft>
              <a:buFont typeface="Arial" pitchFamily="34" charset="0"/>
              <a:buNone/>
              <a:defRPr/>
            </a:pPr>
            <a:endParaRPr lang="en-US" sz="6400" b="1" dirty="0" smtClean="0">
              <a:solidFill>
                <a:schemeClr val="tx1"/>
              </a:solidFill>
            </a:endParaRPr>
          </a:p>
          <a:p>
            <a:pPr algn="l" eaLnBrk="1" fontAlgn="auto" hangingPunct="1">
              <a:spcAft>
                <a:spcPts val="0"/>
              </a:spcAft>
              <a:buFont typeface="Arial" pitchFamily="34" charset="0"/>
              <a:buNone/>
              <a:defRPr/>
            </a:pPr>
            <a:r>
              <a:rPr lang="en-US" sz="8000" b="1" dirty="0" smtClean="0">
                <a:solidFill>
                  <a:schemeClr val="tx1"/>
                </a:solidFill>
                <a:latin typeface="Arial" pitchFamily="34" charset="0"/>
                <a:cs typeface="Arial" pitchFamily="34" charset="0"/>
              </a:rPr>
              <a:t>IF SIGNS OF A SQUIB LOAD ARE ENCOUNTERED:</a:t>
            </a:r>
          </a:p>
          <a:p>
            <a:pPr algn="l" eaLnBrk="1" fontAlgn="auto" hangingPunct="1">
              <a:spcAft>
                <a:spcPts val="0"/>
              </a:spcAft>
              <a:buFont typeface="Arial" pitchFamily="34" charset="0"/>
              <a:buChar char="•"/>
              <a:defRPr/>
            </a:pPr>
            <a:r>
              <a:rPr lang="en-US" sz="8000" b="1" dirty="0" smtClean="0">
                <a:solidFill>
                  <a:schemeClr val="tx1"/>
                </a:solidFill>
                <a:latin typeface="Arial" pitchFamily="34" charset="0"/>
                <a:cs typeface="Arial" pitchFamily="34" charset="0"/>
              </a:rPr>
              <a:t> REDUCED NOISE</a:t>
            </a:r>
          </a:p>
          <a:p>
            <a:pPr algn="l" eaLnBrk="1" fontAlgn="auto" hangingPunct="1">
              <a:spcAft>
                <a:spcPts val="0"/>
              </a:spcAft>
              <a:buFont typeface="Arial" pitchFamily="34" charset="0"/>
              <a:buChar char="•"/>
              <a:defRPr/>
            </a:pPr>
            <a:r>
              <a:rPr lang="en-US" sz="8000" b="1" dirty="0" smtClean="0">
                <a:solidFill>
                  <a:schemeClr val="tx1"/>
                </a:solidFill>
                <a:latin typeface="Arial" pitchFamily="34" charset="0"/>
                <a:cs typeface="Arial" pitchFamily="34" charset="0"/>
              </a:rPr>
              <a:t> REDUCED MUZZLE FLASH</a:t>
            </a:r>
          </a:p>
          <a:p>
            <a:pPr algn="l" eaLnBrk="1" fontAlgn="auto" hangingPunct="1">
              <a:spcAft>
                <a:spcPts val="0"/>
              </a:spcAft>
              <a:buFont typeface="Arial" pitchFamily="34" charset="0"/>
              <a:buChar char="•"/>
              <a:defRPr/>
            </a:pPr>
            <a:r>
              <a:rPr lang="en-US" sz="8000" b="1" dirty="0" smtClean="0">
                <a:solidFill>
                  <a:schemeClr val="tx1"/>
                </a:solidFill>
                <a:latin typeface="Arial" pitchFamily="34" charset="0"/>
                <a:cs typeface="Arial" pitchFamily="34" charset="0"/>
              </a:rPr>
              <a:t> REDUCED RECOIL</a:t>
            </a:r>
          </a:p>
          <a:p>
            <a:pPr algn="l" eaLnBrk="1" fontAlgn="auto" hangingPunct="1">
              <a:spcAft>
                <a:spcPts val="0"/>
              </a:spcAft>
              <a:buFont typeface="Arial" pitchFamily="34" charset="0"/>
              <a:buChar char="•"/>
              <a:defRPr/>
            </a:pPr>
            <a:endParaRPr lang="en-US" b="1" dirty="0" smtClean="0">
              <a:solidFill>
                <a:schemeClr val="tx1"/>
              </a:solidFill>
            </a:endParaRPr>
          </a:p>
          <a:p>
            <a:pPr algn="l" eaLnBrk="1" fontAlgn="auto" hangingPunct="1">
              <a:spcAft>
                <a:spcPts val="0"/>
              </a:spcAft>
              <a:buFont typeface="Arial" pitchFamily="34" charset="0"/>
              <a:buNone/>
              <a:defRPr/>
            </a:pPr>
            <a:r>
              <a:rPr lang="en-US" sz="8000" b="1" i="1" dirty="0" smtClean="0">
                <a:solidFill>
                  <a:srgbClr val="FF0000"/>
                </a:solidFill>
                <a:latin typeface="Arial" pitchFamily="34" charset="0"/>
                <a:cs typeface="Arial" pitchFamily="34" charset="0"/>
              </a:rPr>
              <a:t>STOP FIRING IMMEDIATELY, </a:t>
            </a:r>
            <a:r>
              <a:rPr lang="en-US" sz="8000" b="1" dirty="0" smtClean="0">
                <a:solidFill>
                  <a:schemeClr val="tx1"/>
                </a:solidFill>
                <a:latin typeface="Arial" pitchFamily="34" charset="0"/>
                <a:cs typeface="Arial" pitchFamily="34" charset="0"/>
              </a:rPr>
              <a:t>SAFELY OPEN THE ACTION AND CHECK THE BORE FOR OBSTRUCTIONS.</a:t>
            </a:r>
          </a:p>
          <a:p>
            <a:pPr algn="l" eaLnBrk="1" fontAlgn="auto" hangingPunct="1">
              <a:spcAft>
                <a:spcPts val="0"/>
              </a:spcAft>
              <a:buFont typeface="Arial" pitchFamily="34" charset="0"/>
              <a:buNone/>
              <a:defRPr/>
            </a:pPr>
            <a:endParaRPr lang="en-US" sz="8000" b="1" dirty="0" smtClean="0">
              <a:solidFill>
                <a:schemeClr val="tx1"/>
              </a:solidFill>
            </a:endParaRPr>
          </a:p>
          <a:p>
            <a:pPr algn="l" eaLnBrk="1" fontAlgn="auto" hangingPunct="1">
              <a:spcAft>
                <a:spcPts val="0"/>
              </a:spcAft>
              <a:buFont typeface="Arial" pitchFamily="34" charset="0"/>
              <a:buNone/>
              <a:defRPr/>
            </a:pPr>
            <a:endParaRPr lang="en-US" sz="8000" b="1" dirty="0" smtClean="0">
              <a:solidFill>
                <a:schemeClr val="tx1"/>
              </a:solidFill>
            </a:endParaRPr>
          </a:p>
          <a:p>
            <a:pPr algn="l" eaLnBrk="1" fontAlgn="auto" hangingPunct="1">
              <a:spcAft>
                <a:spcPts val="0"/>
              </a:spcAft>
              <a:buFont typeface="Arial" pitchFamily="34" charset="0"/>
              <a:buNone/>
              <a:defRPr/>
            </a:pPr>
            <a:endParaRPr lang="en-US" sz="8000" b="1" i="1" dirty="0" smtClean="0">
              <a:solidFill>
                <a:schemeClr val="tx1"/>
              </a:solidFill>
            </a:endParaRPr>
          </a:p>
          <a:p>
            <a:pPr algn="l" eaLnBrk="1" fontAlgn="auto" hangingPunct="1">
              <a:spcAft>
                <a:spcPts val="0"/>
              </a:spcAft>
              <a:buFont typeface="Arial" pitchFamily="34" charset="0"/>
              <a:buChar char="•"/>
              <a:defRPr/>
            </a:pPr>
            <a:endParaRPr lang="en-US" sz="6200" b="1" dirty="0" smtClean="0">
              <a:solidFill>
                <a:schemeClr val="tx1"/>
              </a:solidFill>
            </a:endParaRP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584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3584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itle 3"/>
          <p:cNvSpPr>
            <a:spLocks noGrp="1"/>
          </p:cNvSpPr>
          <p:nvPr>
            <p:ph type="ctrTitle"/>
          </p:nvPr>
        </p:nvSpPr>
        <p:spPr>
          <a:xfrm>
            <a:off x="0" y="0"/>
            <a:ext cx="9144000" cy="19812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II-11</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4000" b="1" dirty="0" smtClean="0">
                <a:solidFill>
                  <a:schemeClr val="bg1"/>
                </a:solidFill>
                <a:latin typeface="Arial" charset="0"/>
                <a:cs typeface="Arial" charset="0"/>
              </a:rPr>
              <a:t>SQUIB LOAD</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248400" y="2133600"/>
            <a:ext cx="2590800" cy="3657600"/>
          </a:xfrm>
        </p:spPr>
        <p:txBody>
          <a:bodyPr rtlCol="0">
            <a:normAutofit fontScale="25000" lnSpcReduction="20000"/>
          </a:bodyPr>
          <a:lstStyle/>
          <a:p>
            <a:pPr algn="l" eaLnBrk="1" fontAlgn="auto" hangingPunct="1">
              <a:lnSpc>
                <a:spcPts val="2200"/>
              </a:lnSpc>
              <a:spcAft>
                <a:spcPts val="0"/>
              </a:spcAft>
              <a:buFont typeface="Arial" pitchFamily="34" charset="0"/>
              <a:buNone/>
              <a:defRPr/>
            </a:pPr>
            <a:r>
              <a:rPr lang="en-US" sz="8400" b="1" dirty="0" smtClean="0">
                <a:solidFill>
                  <a:schemeClr val="tx1"/>
                </a:solidFill>
                <a:latin typeface="Arial" pitchFamily="34" charset="0"/>
                <a:cs typeface="Arial" pitchFamily="34" charset="0"/>
              </a:rPr>
              <a:t>WITH THE PISTOL POINTED IN A SAFE DIRECTION, THE INDEX FINGER SHOULD BE PLACED ALONGSIDE THE FRAME OF THE PISTOL, ABOVE AND AWAY FROM THE TRIGGER GUARD.</a:t>
            </a:r>
            <a:endParaRPr lang="en-US" sz="8400" b="1" dirty="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686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2192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686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itle 3"/>
          <p:cNvSpPr>
            <a:spLocks noGrp="1"/>
          </p:cNvSpPr>
          <p:nvPr>
            <p:ph type="ctrTitle"/>
          </p:nvPr>
        </p:nvSpPr>
        <p:spPr>
          <a:xfrm>
            <a:off x="0" y="0"/>
            <a:ext cx="9144000" cy="19050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I-23</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3600" b="1" smtClean="0">
                <a:solidFill>
                  <a:schemeClr val="bg1"/>
                </a:solidFill>
                <a:latin typeface="Arial" charset="0"/>
                <a:cs typeface="Arial" charset="0"/>
              </a:rPr>
              <a:t>SAFE TRIGGER FINGER POSITION</a:t>
            </a:r>
          </a:p>
        </p:txBody>
      </p:sp>
      <p:pic>
        <p:nvPicPr>
          <p:cNvPr id="36871" name="Picture 8" descr="safetrigger.jpg"/>
          <p:cNvPicPr>
            <a:picLocks noChangeAspect="1"/>
          </p:cNvPicPr>
          <p:nvPr/>
        </p:nvPicPr>
        <p:blipFill>
          <a:blip r:embed="rId4">
            <a:extLst>
              <a:ext uri="{28A0092B-C50C-407E-A947-70E740481C1C}">
                <a14:useLocalDpi xmlns:a14="http://schemas.microsoft.com/office/drawing/2010/main" val="0"/>
              </a:ext>
            </a:extLst>
          </a:blip>
          <a:srcRect l="9962" t="8333" r="12595" b="8333"/>
          <a:stretch>
            <a:fillRect/>
          </a:stretch>
        </p:blipFill>
        <p:spPr bwMode="auto">
          <a:xfrm>
            <a:off x="1524000" y="2133600"/>
            <a:ext cx="4495800" cy="3657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37892"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itle 3"/>
          <p:cNvSpPr>
            <a:spLocks noGrp="1"/>
          </p:cNvSpPr>
          <p:nvPr>
            <p:ph type="ctrTitle"/>
          </p:nvPr>
        </p:nvSpPr>
        <p:spPr>
          <a:xfrm>
            <a:off x="0" y="0"/>
            <a:ext cx="9144000" cy="15240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NRA BASIC PISTOL SHOOTING COURSE                                                              SLIDE II-16*</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200" b="1" dirty="0" smtClean="0">
                <a:solidFill>
                  <a:schemeClr val="bg1"/>
                </a:solidFill>
                <a:latin typeface="Arial" charset="0"/>
                <a:cs typeface="Arial" charset="0"/>
              </a:rPr>
              <a:t>ASSUMING A TWO-HANDED GRIP </a:t>
            </a:r>
            <a:r>
              <a:rPr lang="en-US" sz="2400" b="1" dirty="0" smtClean="0">
                <a:solidFill>
                  <a:schemeClr val="bg1"/>
                </a:solidFill>
                <a:latin typeface="Arial" charset="0"/>
                <a:cs typeface="Arial" charset="0"/>
              </a:rPr>
              <a:t>(CONT’D)</a:t>
            </a:r>
          </a:p>
        </p:txBody>
      </p:sp>
      <p:pic>
        <p:nvPicPr>
          <p:cNvPr id="11" name="Picture 10" descr="grip4.tif"/>
          <p:cNvPicPr>
            <a:picLocks noChangeAspect="1"/>
          </p:cNvPicPr>
          <p:nvPr/>
        </p:nvPicPr>
        <p:blipFill>
          <a:blip r:embed="rId4">
            <a:extLst>
              <a:ext uri="{28A0092B-C50C-407E-A947-70E740481C1C}">
                <a14:useLocalDpi xmlns:a14="http://schemas.microsoft.com/office/drawing/2010/main" val="0"/>
              </a:ext>
            </a:extLst>
          </a:blip>
          <a:srcRect l="22806" t="21297" r="12303" b="9932"/>
          <a:stretch>
            <a:fillRect/>
          </a:stretch>
        </p:blipFill>
        <p:spPr bwMode="auto">
          <a:xfrm>
            <a:off x="1295400" y="1655763"/>
            <a:ext cx="2286000" cy="261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13" descr="grip6.tif"/>
          <p:cNvPicPr>
            <a:picLocks noChangeAspect="1"/>
          </p:cNvPicPr>
          <p:nvPr/>
        </p:nvPicPr>
        <p:blipFill>
          <a:blip r:embed="rId5">
            <a:extLst>
              <a:ext uri="{28A0092B-C50C-407E-A947-70E740481C1C}">
                <a14:useLocalDpi xmlns:a14="http://schemas.microsoft.com/office/drawing/2010/main" val="0"/>
              </a:ext>
            </a:extLst>
          </a:blip>
          <a:srcRect l="22681" t="21317" r="11971" b="5283"/>
          <a:stretch>
            <a:fillRect/>
          </a:stretch>
        </p:blipFill>
        <p:spPr bwMode="auto">
          <a:xfrm>
            <a:off x="6400800" y="1655763"/>
            <a:ext cx="2592388" cy="2611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1" descr="grip5.tif"/>
          <p:cNvPicPr>
            <a:picLocks noChangeAspect="1"/>
          </p:cNvPicPr>
          <p:nvPr/>
        </p:nvPicPr>
        <p:blipFill>
          <a:blip r:embed="rId6">
            <a:extLst>
              <a:ext uri="{28A0092B-C50C-407E-A947-70E740481C1C}">
                <a14:useLocalDpi xmlns:a14="http://schemas.microsoft.com/office/drawing/2010/main" val="0"/>
              </a:ext>
            </a:extLst>
          </a:blip>
          <a:srcRect l="11070" t="16258" r="22760" b="11581"/>
          <a:stretch>
            <a:fillRect/>
          </a:stretch>
        </p:blipFill>
        <p:spPr bwMode="auto">
          <a:xfrm>
            <a:off x="3733800" y="1660525"/>
            <a:ext cx="2527300" cy="2606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Subtitle 1"/>
          <p:cNvSpPr>
            <a:spLocks noGrp="1"/>
          </p:cNvSpPr>
          <p:nvPr>
            <p:ph type="subTitle" idx="1"/>
          </p:nvPr>
        </p:nvSpPr>
        <p:spPr>
          <a:xfrm>
            <a:off x="1295400" y="4572000"/>
            <a:ext cx="7620000" cy="1066800"/>
          </a:xfrm>
        </p:spPr>
        <p:txBody>
          <a:bodyPr rtlCol="0">
            <a:normAutofit fontScale="25000" lnSpcReduction="20000"/>
          </a:bodyPr>
          <a:lstStyle/>
          <a:p>
            <a:pPr algn="l" eaLnBrk="1" fontAlgn="auto" hangingPunct="1">
              <a:spcAft>
                <a:spcPts val="0"/>
              </a:spcAft>
              <a:buFont typeface="Arial" pitchFamily="34" charset="0"/>
              <a:buChar char="•"/>
              <a:defRPr/>
            </a:pPr>
            <a:r>
              <a:rPr lang="en-US" sz="5600" b="1" dirty="0" smtClean="0">
                <a:solidFill>
                  <a:schemeClr val="tx1"/>
                </a:solidFill>
                <a:latin typeface="Arial" pitchFamily="34" charset="0"/>
                <a:cs typeface="Arial" pitchFamily="34" charset="0"/>
              </a:rPr>
              <a:t> BRING SUPPORT HAND TO SHOOTING HAND</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5600" b="1" dirty="0" smtClean="0">
                <a:solidFill>
                  <a:schemeClr val="tx1"/>
                </a:solidFill>
                <a:latin typeface="Arial" pitchFamily="34" charset="0"/>
                <a:cs typeface="Arial" pitchFamily="34" charset="0"/>
              </a:rPr>
              <a:t> WRAP SUPPORT-HAND FINGERS AROUND SHOOTING-HAND FINGERS </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5600" b="1" dirty="0" smtClean="0">
                <a:solidFill>
                  <a:schemeClr val="tx1"/>
                </a:solidFill>
                <a:latin typeface="Arial" pitchFamily="34" charset="0"/>
                <a:cs typeface="Arial" pitchFamily="34" charset="0"/>
              </a:rPr>
              <a:t> BRING HEEL OF SUPPORT HAND FIRMLY AGAINST THE GRIP PANEL </a:t>
            </a:r>
            <a:endParaRPr lang="en-US" sz="24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0" name="Rectangle 9"/>
          <p:cNvSpPr/>
          <p:nvPr/>
        </p:nvSpPr>
        <p:spPr>
          <a:xfrm>
            <a:off x="0" y="1371600"/>
            <a:ext cx="1066800" cy="54864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953000" y="5895975"/>
            <a:ext cx="3581400" cy="809625"/>
          </a:xfrm>
        </p:spPr>
        <p:txBody>
          <a:bodyPr rtlCol="0">
            <a:normAutofit fontScale="25000" lnSpcReduction="20000"/>
          </a:bodyPr>
          <a:lstStyle/>
          <a:p>
            <a:pPr algn="l" eaLnBrk="1" fontAlgn="auto" hangingPunct="1">
              <a:spcAft>
                <a:spcPts val="0"/>
              </a:spcAft>
              <a:defRPr/>
            </a:pPr>
            <a:r>
              <a:rPr lang="en-US" sz="5600" b="1" dirty="0" smtClean="0">
                <a:solidFill>
                  <a:schemeClr val="tx1"/>
                </a:solidFill>
                <a:latin typeface="Arial" pitchFamily="34" charset="0"/>
                <a:cs typeface="Arial" pitchFamily="34" charset="0"/>
              </a:rPr>
              <a:t>Ye </a:t>
            </a:r>
            <a:r>
              <a:rPr lang="en-US" sz="5600" b="1" dirty="0" err="1" smtClean="0">
                <a:solidFill>
                  <a:schemeClr val="tx1"/>
                </a:solidFill>
                <a:latin typeface="Arial" pitchFamily="34" charset="0"/>
                <a:cs typeface="Arial" pitchFamily="34" charset="0"/>
              </a:rPr>
              <a:t>Olde</a:t>
            </a:r>
            <a:r>
              <a:rPr lang="en-US" sz="5600" b="1" dirty="0" smtClean="0">
                <a:solidFill>
                  <a:schemeClr val="tx1"/>
                </a:solidFill>
                <a:latin typeface="Arial" pitchFamily="34" charset="0"/>
                <a:cs typeface="Arial" pitchFamily="34" charset="0"/>
              </a:rPr>
              <a:t> “Because I say so” style – BAD – and seen everywhere – leads to the dreaded thumb-crossover behind the slide of semi-automatics.</a:t>
            </a: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38915" name="TextBox 4"/>
          <p:cNvSpPr txBox="1">
            <a:spLocks noChangeArrowheads="1"/>
          </p:cNvSpPr>
          <p:nvPr/>
        </p:nvSpPr>
        <p:spPr bwMode="auto">
          <a:xfrm>
            <a:off x="5475288" y="4419600"/>
            <a:ext cx="30591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t>Modern, Double-Action Revolvers should be gripped “more like” a gun with a slide.  </a:t>
            </a:r>
            <a:r>
              <a:rPr lang="en-US" sz="1600" b="1"/>
              <a:t>BE VERY AWARE OF THE CYLINDER GAP</a:t>
            </a:r>
            <a:r>
              <a:rPr lang="en-US" sz="1400" b="1"/>
              <a:t>.</a:t>
            </a:r>
          </a:p>
        </p:txBody>
      </p:sp>
      <p:sp>
        <p:nvSpPr>
          <p:cNvPr id="8" name="Rectangle 7"/>
          <p:cNvSpPr/>
          <p:nvPr/>
        </p:nvSpPr>
        <p:spPr>
          <a:xfrm>
            <a:off x="0" y="1600200"/>
            <a:ext cx="1143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917" name="Title 3"/>
          <p:cNvSpPr>
            <a:spLocks noGrp="1"/>
          </p:cNvSpPr>
          <p:nvPr>
            <p:ph type="ctrTitle"/>
          </p:nvPr>
        </p:nvSpPr>
        <p:spPr>
          <a:xfrm>
            <a:off x="0" y="0"/>
            <a:ext cx="9144000" cy="1828800"/>
          </a:xfrm>
          <a:solidFill>
            <a:srgbClr val="EC1010"/>
          </a:solidFill>
        </p:spPr>
        <p:txBody>
          <a:bodyPr/>
          <a:lstStyle/>
          <a:p>
            <a:pPr eaLnBrk="1" hangingPunct="1"/>
            <a:r>
              <a:rPr lang="en-US" sz="1600" smtClean="0"/>
              <a:t/>
            </a:r>
            <a:br>
              <a:rPr lang="en-US" sz="1600" smtClean="0"/>
            </a:br>
            <a:r>
              <a:rPr lang="en-US" sz="3200" b="1" smtClean="0">
                <a:solidFill>
                  <a:schemeClr val="bg1"/>
                </a:solidFill>
                <a:latin typeface="Arial" charset="0"/>
                <a:cs typeface="Arial" charset="0"/>
              </a:rPr>
              <a:t>THUMB POSITION</a:t>
            </a:r>
            <a:br>
              <a:rPr lang="en-US" sz="3200" b="1" smtClean="0">
                <a:solidFill>
                  <a:schemeClr val="bg1"/>
                </a:solidFill>
                <a:latin typeface="Arial" charset="0"/>
                <a:cs typeface="Arial" charset="0"/>
              </a:rPr>
            </a:br>
            <a:r>
              <a:rPr lang="en-US" sz="3200" b="1" smtClean="0">
                <a:solidFill>
                  <a:schemeClr val="bg1"/>
                </a:solidFill>
                <a:latin typeface="Arial" charset="0"/>
                <a:cs typeface="Arial" charset="0"/>
              </a:rPr>
              <a:t>THE  TWO-HANDED GRIP</a:t>
            </a:r>
          </a:p>
        </p:txBody>
      </p:sp>
      <p:pic>
        <p:nvPicPr>
          <p:cNvPr id="38918" name="Picture 6" descr="6-41a.tif"/>
          <p:cNvPicPr>
            <a:picLocks noChangeAspect="1"/>
          </p:cNvPicPr>
          <p:nvPr/>
        </p:nvPicPr>
        <p:blipFill>
          <a:blip r:embed="rId3">
            <a:extLst>
              <a:ext uri="{28A0092B-C50C-407E-A947-70E740481C1C}">
                <a14:useLocalDpi xmlns:a14="http://schemas.microsoft.com/office/drawing/2010/main" val="0"/>
              </a:ext>
            </a:extLst>
          </a:blip>
          <a:srcRect l="22549" t="23811" r="23228" b="17242"/>
          <a:stretch>
            <a:fillRect/>
          </a:stretch>
        </p:blipFill>
        <p:spPr bwMode="auto">
          <a:xfrm>
            <a:off x="1676400" y="4419600"/>
            <a:ext cx="3124200" cy="2286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8919" name="Picture 9" descr="grip6mod.tif"/>
          <p:cNvPicPr>
            <a:picLocks noChangeAspect="1"/>
          </p:cNvPicPr>
          <p:nvPr/>
        </p:nvPicPr>
        <p:blipFill>
          <a:blip r:embed="rId4">
            <a:extLst>
              <a:ext uri="{28A0092B-C50C-407E-A947-70E740481C1C}">
                <a14:useLocalDpi xmlns:a14="http://schemas.microsoft.com/office/drawing/2010/main" val="0"/>
              </a:ext>
            </a:extLst>
          </a:blip>
          <a:srcRect l="18651" t="23756" r="7727" b="15089"/>
          <a:stretch>
            <a:fillRect/>
          </a:stretch>
        </p:blipFill>
        <p:spPr bwMode="auto">
          <a:xfrm>
            <a:off x="5486400" y="1997075"/>
            <a:ext cx="3048000" cy="227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8920"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4500" y="1997075"/>
            <a:ext cx="3048000" cy="2286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25000" lnSpcReduction="20000"/>
          </a:bodyPr>
          <a:lstStyle/>
          <a:p>
            <a:pPr algn="l" eaLnBrk="1" fontAlgn="auto" hangingPunct="1">
              <a:spcAft>
                <a:spcPts val="0"/>
              </a:spcAft>
              <a:defRPr/>
            </a:pPr>
            <a:r>
              <a:rPr lang="en-US" sz="8000" dirty="0" smtClean="0">
                <a:solidFill>
                  <a:schemeClr val="tx1"/>
                </a:solidFill>
              </a:rPr>
              <a:t>MINIMUM EIGHT HOURS CLASSROOM AND RANGE</a:t>
            </a:r>
          </a:p>
          <a:p>
            <a:pPr algn="l" eaLnBrk="1" fontAlgn="auto" hangingPunct="1">
              <a:spcAft>
                <a:spcPts val="0"/>
              </a:spcAft>
              <a:defRPr/>
            </a:pPr>
            <a:endParaRPr lang="en-US" sz="7200" dirty="0">
              <a:solidFill>
                <a:schemeClr val="tx1"/>
              </a:solidFill>
            </a:endParaRPr>
          </a:p>
          <a:p>
            <a:pPr marL="514350" indent="-514350" algn="l" eaLnBrk="1" fontAlgn="auto" hangingPunct="1">
              <a:spcAft>
                <a:spcPts val="0"/>
              </a:spcAft>
              <a:buFont typeface="Arial" charset="0"/>
              <a:buAutoNum type="alphaUcPeriod"/>
              <a:defRPr/>
            </a:pPr>
            <a:r>
              <a:rPr lang="en-US" sz="7200" dirty="0" smtClean="0">
                <a:solidFill>
                  <a:schemeClr val="tx1"/>
                </a:solidFill>
              </a:rPr>
              <a:t>Introductions, classroom safety, this outline</a:t>
            </a:r>
          </a:p>
          <a:p>
            <a:pPr marL="514350" indent="-514350" algn="l" eaLnBrk="1" fontAlgn="auto" hangingPunct="1">
              <a:spcAft>
                <a:spcPts val="0"/>
              </a:spcAft>
              <a:buFont typeface="Arial" charset="0"/>
              <a:buAutoNum type="alphaUcPeriod"/>
              <a:defRPr/>
            </a:pPr>
            <a:r>
              <a:rPr lang="en-US" sz="7200" dirty="0" smtClean="0">
                <a:solidFill>
                  <a:schemeClr val="tx1"/>
                </a:solidFill>
              </a:rPr>
              <a:t>“Mechanics”, </a:t>
            </a:r>
            <a:r>
              <a:rPr lang="en-US" sz="7200" dirty="0" smtClean="0">
                <a:solidFill>
                  <a:schemeClr val="tx1"/>
                </a:solidFill>
              </a:rPr>
              <a:t>Basics/Fundamentals</a:t>
            </a:r>
            <a:br>
              <a:rPr lang="en-US" sz="7200" dirty="0" smtClean="0">
                <a:solidFill>
                  <a:schemeClr val="tx1"/>
                </a:solidFill>
              </a:rPr>
            </a:br>
            <a:r>
              <a:rPr lang="en-US" sz="7200" dirty="0" smtClean="0">
                <a:solidFill>
                  <a:schemeClr val="tx1"/>
                </a:solidFill>
              </a:rPr>
              <a:t>HOW TO use a handgun</a:t>
            </a:r>
            <a:endParaRPr lang="en-US" sz="7200" dirty="0" smtClean="0">
              <a:solidFill>
                <a:schemeClr val="tx1"/>
              </a:solidFill>
            </a:endParaRPr>
          </a:p>
          <a:p>
            <a:pPr marL="514350" indent="-514350" algn="l" eaLnBrk="1" fontAlgn="auto" hangingPunct="1">
              <a:spcAft>
                <a:spcPts val="0"/>
              </a:spcAft>
              <a:buFont typeface="Arial" charset="0"/>
              <a:buAutoNum type="alphaUcPeriod"/>
              <a:defRPr/>
            </a:pPr>
            <a:r>
              <a:rPr lang="en-US" sz="7200" dirty="0">
                <a:solidFill>
                  <a:schemeClr val="tx1"/>
                </a:solidFill>
              </a:rPr>
              <a:t>Range / Live-Fire </a:t>
            </a:r>
            <a:r>
              <a:rPr lang="en-US" sz="7200" dirty="0" smtClean="0">
                <a:solidFill>
                  <a:schemeClr val="tx1"/>
                </a:solidFill>
              </a:rPr>
              <a:t>Qualification</a:t>
            </a:r>
          </a:p>
          <a:p>
            <a:pPr marL="514350" indent="-514350" algn="l" eaLnBrk="1" fontAlgn="auto" hangingPunct="1">
              <a:spcAft>
                <a:spcPts val="0"/>
              </a:spcAft>
              <a:buFont typeface="Arial" charset="0"/>
              <a:buAutoNum type="alphaUcPeriod"/>
              <a:defRPr/>
            </a:pPr>
            <a:r>
              <a:rPr lang="en-US" sz="7200" dirty="0" smtClean="0">
                <a:solidFill>
                  <a:schemeClr val="tx1"/>
                </a:solidFill>
              </a:rPr>
              <a:t>Lunch</a:t>
            </a:r>
          </a:p>
          <a:p>
            <a:pPr marL="514350" indent="-514350" algn="l" eaLnBrk="1" fontAlgn="auto" hangingPunct="1">
              <a:spcAft>
                <a:spcPts val="0"/>
              </a:spcAft>
              <a:buFont typeface="Arial" charset="0"/>
              <a:buAutoNum type="alphaUcPeriod"/>
              <a:defRPr/>
            </a:pPr>
            <a:r>
              <a:rPr lang="en-US" sz="7200" dirty="0" smtClean="0">
                <a:solidFill>
                  <a:schemeClr val="tx1"/>
                </a:solidFill>
              </a:rPr>
              <a:t>Fundamentals Complete, Pre-Law</a:t>
            </a:r>
          </a:p>
          <a:p>
            <a:pPr marL="514350" indent="-514350" algn="l" eaLnBrk="1" fontAlgn="auto" hangingPunct="1">
              <a:spcAft>
                <a:spcPts val="0"/>
              </a:spcAft>
              <a:buFont typeface="Arial" charset="0"/>
              <a:buAutoNum type="alphaUcPeriod"/>
              <a:defRPr/>
            </a:pPr>
            <a:r>
              <a:rPr lang="en-US" sz="7200" dirty="0" smtClean="0">
                <a:solidFill>
                  <a:schemeClr val="tx1"/>
                </a:solidFill>
              </a:rPr>
              <a:t>Legal Issues (2 Hours Minimum</a:t>
            </a:r>
            <a:r>
              <a:rPr lang="en-US" sz="7200" dirty="0" smtClean="0">
                <a:solidFill>
                  <a:schemeClr val="tx1"/>
                </a:solidFill>
              </a:rPr>
              <a:t>)</a:t>
            </a:r>
            <a:br>
              <a:rPr lang="en-US" sz="7200" dirty="0" smtClean="0">
                <a:solidFill>
                  <a:schemeClr val="tx1"/>
                </a:solidFill>
              </a:rPr>
            </a:br>
            <a:r>
              <a:rPr lang="en-US" sz="7200" dirty="0" smtClean="0">
                <a:solidFill>
                  <a:schemeClr val="tx1"/>
                </a:solidFill>
              </a:rPr>
              <a:t>Why or Why Not to use a handgun (or other deadly force)</a:t>
            </a:r>
            <a:endParaRPr lang="en-US" sz="7200" dirty="0" smtClean="0">
              <a:solidFill>
                <a:schemeClr val="tx1"/>
              </a:solidFill>
            </a:endParaRPr>
          </a:p>
          <a:p>
            <a:pPr marL="514350" indent="-514350" algn="l" eaLnBrk="1" fontAlgn="auto" hangingPunct="1">
              <a:spcAft>
                <a:spcPts val="0"/>
              </a:spcAft>
              <a:buFont typeface="Arial" charset="0"/>
              <a:buAutoNum type="alphaUcPeriod"/>
              <a:defRPr/>
            </a:pPr>
            <a:r>
              <a:rPr lang="en-US" sz="7200" dirty="0" smtClean="0">
                <a:solidFill>
                  <a:schemeClr val="tx1"/>
                </a:solidFill>
              </a:rPr>
              <a:t>Written Test  (Need ID during test)</a:t>
            </a:r>
          </a:p>
          <a:p>
            <a:pPr marL="514350" indent="-514350" algn="l" eaLnBrk="1" fontAlgn="auto" hangingPunct="1">
              <a:spcAft>
                <a:spcPts val="0"/>
              </a:spcAft>
              <a:buFont typeface="Arial" charset="0"/>
              <a:buAutoNum type="alphaUcPeriod"/>
              <a:defRPr/>
            </a:pPr>
            <a:r>
              <a:rPr lang="en-US" sz="7200" dirty="0" smtClean="0">
                <a:solidFill>
                  <a:schemeClr val="tx1"/>
                </a:solidFill>
              </a:rPr>
              <a:t>Paperwork </a:t>
            </a:r>
            <a:r>
              <a:rPr lang="en-US" sz="7200" dirty="0" smtClean="0">
                <a:solidFill>
                  <a:schemeClr val="tx1"/>
                </a:solidFill>
              </a:rPr>
              <a:t>(Certificates</a:t>
            </a:r>
            <a:r>
              <a:rPr lang="en-US" sz="7200" dirty="0" smtClean="0">
                <a:solidFill>
                  <a:schemeClr val="tx1"/>
                </a:solidFill>
              </a:rPr>
              <a:t>)</a:t>
            </a: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124" name="Title 3"/>
          <p:cNvSpPr>
            <a:spLocks noGrp="1"/>
          </p:cNvSpPr>
          <p:nvPr>
            <p:ph type="ctrTitle"/>
          </p:nvPr>
        </p:nvSpPr>
        <p:spPr>
          <a:xfrm>
            <a:off x="0" y="0"/>
            <a:ext cx="9144000" cy="1981200"/>
          </a:xfrm>
          <a:solidFill>
            <a:srgbClr val="435878"/>
          </a:solidFill>
        </p:spPr>
        <p:txBody>
          <a:bodyPr/>
          <a:lstStyle/>
          <a:p>
            <a:pPr eaLnBrk="1" hangingPunct="1"/>
            <a:r>
              <a:rPr lang="en-US" sz="1600" smtClean="0"/>
              <a:t/>
            </a:r>
            <a:br>
              <a:rPr lang="en-US" sz="16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600" smtClean="0">
                <a:solidFill>
                  <a:schemeClr val="bg1"/>
                </a:solidFill>
              </a:rPr>
              <a:t>NC JUSTICE ACADEMY (Red Book) “MODEL” COURSE</a:t>
            </a:r>
            <a:br>
              <a:rPr lang="en-US" sz="1600" smtClean="0">
                <a:solidFill>
                  <a:schemeClr val="bg1"/>
                </a:solidFill>
              </a:rPr>
            </a:br>
            <a:r>
              <a:rPr lang="en-US" sz="1300" smtClean="0">
                <a:solidFill>
                  <a:schemeClr val="bg1"/>
                </a:solidFill>
              </a:rPr>
              <a:t/>
            </a:r>
            <a:br>
              <a:rPr lang="en-US" sz="1300" smtClean="0">
                <a:solidFill>
                  <a:schemeClr val="bg1"/>
                </a:solidFill>
              </a:rPr>
            </a:br>
            <a:r>
              <a:rPr lang="en-US" b="1" smtClean="0">
                <a:solidFill>
                  <a:schemeClr val="bg1"/>
                </a:solidFill>
                <a:latin typeface="Arial" charset="0"/>
                <a:cs typeface="Arial" charset="0"/>
              </a:rPr>
              <a:t>TODAY OUTLINE</a:t>
            </a:r>
          </a:p>
        </p:txBody>
      </p:sp>
      <p:sp>
        <p:nvSpPr>
          <p:cNvPr id="5" name="Rectangle 4"/>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20" end="2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39940"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Title 3"/>
          <p:cNvSpPr>
            <a:spLocks noGrp="1"/>
          </p:cNvSpPr>
          <p:nvPr>
            <p:ph type="ctrTitle"/>
          </p:nvPr>
        </p:nvSpPr>
        <p:spPr>
          <a:xfrm>
            <a:off x="0" y="0"/>
            <a:ext cx="9144000" cy="16764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II-13</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600" b="1" dirty="0" smtClean="0">
                <a:solidFill>
                  <a:schemeClr val="bg1"/>
                </a:solidFill>
                <a:latin typeface="Arial" charset="0"/>
                <a:cs typeface="Arial" charset="0"/>
              </a:rPr>
              <a:t>POSITION</a:t>
            </a:r>
          </a:p>
        </p:txBody>
      </p:sp>
      <p:sp>
        <p:nvSpPr>
          <p:cNvPr id="12" name="TextBox 11"/>
          <p:cNvSpPr txBox="1">
            <a:spLocks noChangeArrowheads="1"/>
          </p:cNvSpPr>
          <p:nvPr/>
        </p:nvSpPr>
        <p:spPr bwMode="auto">
          <a:xfrm>
            <a:off x="1676400" y="2057400"/>
            <a:ext cx="7010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b="1"/>
              <a:t>A </a:t>
            </a:r>
            <a:r>
              <a:rPr lang="en-US" sz="2400" b="1" i="1"/>
              <a:t>POSITION</a:t>
            </a:r>
            <a:r>
              <a:rPr lang="en-US" sz="2400" b="1"/>
              <a:t> IS THE PLATFORM FROM WHICH ALL THE SHOOTING FUNDAMENTALS ARE EXECUTED.</a:t>
            </a:r>
          </a:p>
          <a:p>
            <a:pPr eaLnBrk="1" hangingPunct="1"/>
            <a:endParaRPr lang="en-US" sz="2400" b="1"/>
          </a:p>
          <a:p>
            <a:pPr eaLnBrk="1" hangingPunct="1"/>
            <a:r>
              <a:rPr lang="en-US" sz="2000" b="1"/>
              <a:t>A POSITION SHOULD BE:</a:t>
            </a:r>
          </a:p>
          <a:p>
            <a:pPr eaLnBrk="1" hangingPunct="1"/>
            <a:endParaRPr lang="en-US" sz="800" b="1"/>
          </a:p>
          <a:p>
            <a:pPr eaLnBrk="1" hangingPunct="1">
              <a:buFont typeface="Arial" charset="0"/>
              <a:buChar char="•"/>
            </a:pPr>
            <a:r>
              <a:rPr lang="en-US" sz="2000" b="1"/>
              <a:t> COMFORTABLE</a:t>
            </a:r>
          </a:p>
          <a:p>
            <a:pPr eaLnBrk="1" hangingPunct="1">
              <a:buFont typeface="Arial" charset="0"/>
              <a:buChar char="•"/>
            </a:pPr>
            <a:endParaRPr lang="en-US" sz="800" b="1"/>
          </a:p>
          <a:p>
            <a:pPr eaLnBrk="1" hangingPunct="1">
              <a:buFont typeface="Arial" charset="0"/>
              <a:buChar char="•"/>
            </a:pPr>
            <a:r>
              <a:rPr lang="en-US" sz="2000" b="1"/>
              <a:t> BALANCED</a:t>
            </a:r>
          </a:p>
          <a:p>
            <a:pPr eaLnBrk="1" hangingPunct="1">
              <a:buFont typeface="Arial" charset="0"/>
              <a:buChar char="•"/>
            </a:pPr>
            <a:endParaRPr lang="en-US" sz="800" b="1"/>
          </a:p>
          <a:p>
            <a:pPr eaLnBrk="1" hangingPunct="1">
              <a:buFont typeface="Arial" charset="0"/>
              <a:buChar char="•"/>
            </a:pPr>
            <a:r>
              <a:rPr lang="en-US" sz="2000" b="1"/>
              <a:t> RELAXED</a:t>
            </a:r>
          </a:p>
          <a:p>
            <a:pPr eaLnBrk="1" hangingPunct="1">
              <a:buFont typeface="Arial" charset="0"/>
              <a:buChar char="•"/>
            </a:pPr>
            <a:endParaRPr lang="en-US" sz="800" b="1"/>
          </a:p>
          <a:p>
            <a:pPr eaLnBrk="1" hangingPunct="1">
              <a:buFont typeface="Arial" charset="0"/>
              <a:buChar char="•"/>
            </a:pPr>
            <a:r>
              <a:rPr lang="en-US" sz="2000" b="1"/>
              <a:t> PROPERLY ALIGNED WITH THE TARGET</a:t>
            </a:r>
          </a:p>
        </p:txBody>
      </p:sp>
      <p:sp>
        <p:nvSpPr>
          <p:cNvPr id="7" name="Rectangle 6"/>
          <p:cNvSpPr/>
          <p:nvPr/>
        </p:nvSpPr>
        <p:spPr>
          <a:xfrm>
            <a:off x="0" y="1524000"/>
            <a:ext cx="1066800" cy="53340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029200" y="2133600"/>
            <a:ext cx="3962400" cy="37338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PISTOL HELD WITH PROPER GRIP</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FEET SHOULDER WIDTH APART</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WEIGHT EVENLY DISTRIBUTED</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LEGS SLIGHTLY BENT-</a:t>
            </a:r>
            <a:r>
              <a:rPr lang="en-US" sz="4800" b="1" dirty="0" smtClean="0">
                <a:solidFill>
                  <a:schemeClr val="tx1"/>
                </a:solidFill>
                <a:latin typeface="Arial" pitchFamily="34" charset="0"/>
                <a:cs typeface="Arial" pitchFamily="34" charset="0"/>
              </a:rPr>
              <a:t>Knees Unlocked</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BACK STRAIGHT OR LEANING </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SLIGHTLY  FORWARD</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HEAD ERECT</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ARMS FULLY EXTENDED</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 PISTOL BROUGHT TO EYE LEVEL</a:t>
            </a:r>
          </a:p>
          <a:p>
            <a:pPr algn="l" eaLnBrk="1" fontAlgn="auto" hangingPunct="1">
              <a:lnSpc>
                <a:spcPct val="90000"/>
              </a:lnSpc>
              <a:spcAft>
                <a:spcPts val="0"/>
              </a:spcAft>
              <a:buFont typeface="Arial" pitchFamily="34" charset="0"/>
              <a:buChar char="•"/>
              <a:defRPr/>
            </a:pPr>
            <a:endParaRPr lang="en-US" sz="4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6400" b="1" dirty="0" smtClean="0">
                <a:solidFill>
                  <a:schemeClr val="tx1"/>
                </a:solidFill>
                <a:latin typeface="Arial" pitchFamily="34" charset="0"/>
                <a:cs typeface="Arial" pitchFamily="34" charset="0"/>
              </a:rPr>
              <a:t> SHOOTER IS RELAXED AND </a:t>
            </a:r>
          </a:p>
          <a:p>
            <a:pPr algn="l" eaLnBrk="1" fontAlgn="auto" hangingPunct="1">
              <a:spcAft>
                <a:spcPts val="0"/>
              </a:spcAft>
              <a:buFont typeface="Arial" pitchFamily="34" charset="0"/>
              <a:buNone/>
              <a:defRPr/>
            </a:pPr>
            <a:r>
              <a:rPr lang="en-US" sz="6400" b="1" dirty="0" smtClean="0">
                <a:solidFill>
                  <a:schemeClr val="tx1"/>
                </a:solidFill>
                <a:latin typeface="Arial" pitchFamily="34" charset="0"/>
                <a:cs typeface="Arial" pitchFamily="34" charset="0"/>
              </a:rPr>
              <a:t>  COMFORTABLE</a:t>
            </a:r>
            <a:endParaRPr lang="en-US" sz="6400" dirty="0" smtClean="0">
              <a:latin typeface="Arial" pitchFamily="34" charset="0"/>
              <a:cs typeface="Arial" pitchFamily="34" charset="0"/>
            </a:endParaRPr>
          </a:p>
          <a:p>
            <a:pPr algn="l" eaLnBrk="1" fontAlgn="auto" hangingPunct="1">
              <a:lnSpc>
                <a:spcPct val="90000"/>
              </a:lnSpc>
              <a:spcAft>
                <a:spcPts val="0"/>
              </a:spcAft>
              <a:buFont typeface="Arial" pitchFamily="34" charset="0"/>
              <a:buNone/>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096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524000"/>
            <a:ext cx="1371600" cy="53340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6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050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III-11</a:t>
            </a:r>
            <a:br>
              <a:rPr lang="en-US" sz="1800" dirty="0" smtClean="0">
                <a:solidFill>
                  <a:schemeClr val="bg1"/>
                </a:solidFill>
                <a:latin typeface="Arial" pitchFamily="34" charset="0"/>
                <a:cs typeface="Arial" pitchFamily="34" charset="0"/>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ELEMENTS OF A TWO-HANDED </a:t>
            </a:r>
            <a:br>
              <a:rPr lang="en-US" sz="3600" b="1" dirty="0" smtClean="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STANDING SHOOTING POSITION </a:t>
            </a:r>
            <a:endParaRPr lang="en-US" sz="3600" b="1" dirty="0">
              <a:solidFill>
                <a:schemeClr val="bg1"/>
              </a:solidFill>
              <a:latin typeface="Arial" pitchFamily="34" charset="0"/>
              <a:cs typeface="Arial" pitchFamily="34" charset="0"/>
            </a:endParaRPr>
          </a:p>
        </p:txBody>
      </p:sp>
      <p:pic>
        <p:nvPicPr>
          <p:cNvPr id="40967" name="Picture 8" descr="standing.jpg"/>
          <p:cNvPicPr>
            <a:picLocks noChangeAspect="1"/>
          </p:cNvPicPr>
          <p:nvPr/>
        </p:nvPicPr>
        <p:blipFill>
          <a:blip r:embed="rId4">
            <a:extLst>
              <a:ext uri="{28A0092B-C50C-407E-A947-70E740481C1C}">
                <a14:useLocalDpi xmlns:a14="http://schemas.microsoft.com/office/drawing/2010/main" val="0"/>
              </a:ext>
            </a:extLst>
          </a:blip>
          <a:srcRect t="5319" b="4256"/>
          <a:stretch>
            <a:fillRect/>
          </a:stretch>
        </p:blipFill>
        <p:spPr bwMode="auto">
          <a:xfrm>
            <a:off x="1847850" y="2057400"/>
            <a:ext cx="2876550" cy="3886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rot="10800000">
            <a:off x="4114800" y="2743200"/>
            <a:ext cx="304800"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209800" y="4648200"/>
            <a:ext cx="5334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133600" y="3429000"/>
            <a:ext cx="5334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2286000" y="2590800"/>
            <a:ext cx="4572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flipV="1">
            <a:off x="3581400" y="3124200"/>
            <a:ext cx="3810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3276600" y="2514600"/>
            <a:ext cx="609600" cy="762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200400" y="5410200"/>
            <a:ext cx="609600" cy="3810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nodeType="clickEffect">
                                  <p:stCondLst>
                                    <p:cond delay="0"/>
                                  </p:stCondLst>
                                  <p:childTnLst>
                                    <p:set>
                                      <p:cBhvr>
                                        <p:cTn id="12" dur="1" fill="hold">
                                          <p:stCondLst>
                                            <p:cond delay="0"/>
                                          </p:stCondLst>
                                        </p:cTn>
                                        <p:tgtEl>
                                          <p:spTgt spid="11"/>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nodeType="clickEffect">
                                  <p:stCondLst>
                                    <p:cond delay="0"/>
                                  </p:stCondLst>
                                  <p:childTnLst>
                                    <p:set>
                                      <p:cBhvr>
                                        <p:cTn id="20" dur="1" fill="hold">
                                          <p:stCondLst>
                                            <p:cond delay="0"/>
                                          </p:stCondLst>
                                        </p:cTn>
                                        <p:tgtEl>
                                          <p:spTgt spid="3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presetSubtype="0" fill="hold" nodeType="clickEffect">
                                  <p:stCondLst>
                                    <p:cond delay="0"/>
                                  </p:stCondLst>
                                  <p:childTnLst>
                                    <p:set>
                                      <p:cBhvr>
                                        <p:cTn id="32" dur="1" fill="hold">
                                          <p:stCondLst>
                                            <p:cond delay="0"/>
                                          </p:stCondLst>
                                        </p:cTn>
                                        <p:tgtEl>
                                          <p:spTgt spid="19"/>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nodeType="click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2">
                                            <p:txEl>
                                              <p:pRg st="11" end="1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nodeType="clickEffect">
                                  <p:stCondLst>
                                    <p:cond delay="0"/>
                                  </p:stCondLst>
                                  <p:childTnLst>
                                    <p:set>
                                      <p:cBhvr>
                                        <p:cTn id="50" dur="1" fill="hold">
                                          <p:stCondLst>
                                            <p:cond delay="0"/>
                                          </p:stCondLst>
                                        </p:cTn>
                                        <p:tgtEl>
                                          <p:spTgt spid="23"/>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2">
                                            <p:txEl>
                                              <p:pRg st="13" end="1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xit" presetSubtype="0" fill="hold" nodeType="clickEffect">
                                  <p:stCondLst>
                                    <p:cond delay="0"/>
                                  </p:stCondLst>
                                  <p:childTnLst>
                                    <p:set>
                                      <p:cBhvr>
                                        <p:cTn id="58" dur="1" fill="hold">
                                          <p:stCondLst>
                                            <p:cond delay="0"/>
                                          </p:stCondLst>
                                        </p:cTn>
                                        <p:tgtEl>
                                          <p:spTgt spid="2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
                                            <p:txEl>
                                              <p:pRg st="15" end="15"/>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xit" presetSubtype="0" fill="hold" nodeType="clickEffect">
                                  <p:stCondLst>
                                    <p:cond delay="0"/>
                                  </p:stCondLst>
                                  <p:childTnLst>
                                    <p:set>
                                      <p:cBhvr>
                                        <p:cTn id="66" dur="1" fill="hold">
                                          <p:stCondLst>
                                            <p:cond delay="0"/>
                                          </p:stCondLst>
                                        </p:cTn>
                                        <p:tgtEl>
                                          <p:spTgt spid="27"/>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2">
                                            <p:txEl>
                                              <p:pRg st="17" end="17"/>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3"/>
          <p:cNvSpPr>
            <a:spLocks noGrp="1"/>
          </p:cNvSpPr>
          <p:nvPr>
            <p:ph type="ctrTitle"/>
          </p:nvPr>
        </p:nvSpPr>
        <p:spPr>
          <a:xfrm>
            <a:off x="0" y="0"/>
            <a:ext cx="9144000" cy="1676400"/>
          </a:xfrm>
          <a:solidFill>
            <a:srgbClr val="435878"/>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600" smtClean="0">
                <a:solidFill>
                  <a:schemeClr val="bg1"/>
                </a:solidFill>
              </a:rPr>
              <a:t>NC JUSTICE ACADEMY (Red Book) “MODEL” COURSE</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600" b="1" smtClean="0">
                <a:solidFill>
                  <a:schemeClr val="bg1"/>
                </a:solidFill>
                <a:latin typeface="Arial" charset="0"/>
                <a:cs typeface="Arial" charset="0"/>
              </a:rPr>
              <a:t>THE DRAW (Presentation)</a:t>
            </a:r>
          </a:p>
        </p:txBody>
      </p:sp>
      <p:sp>
        <p:nvSpPr>
          <p:cNvPr id="12" name="TextBox 11"/>
          <p:cNvSpPr txBox="1">
            <a:spLocks noChangeArrowheads="1"/>
          </p:cNvSpPr>
          <p:nvPr/>
        </p:nvSpPr>
        <p:spPr bwMode="auto">
          <a:xfrm>
            <a:off x="1676400" y="2057400"/>
            <a:ext cx="70104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r>
              <a:rPr lang="en-US" sz="2400" b="1" dirty="0" smtClean="0"/>
              <a:t>Drawing a handgun from a holster (without concealment) or picking a handgun up requires 4 steps:</a:t>
            </a:r>
          </a:p>
          <a:p>
            <a:pPr marL="457200" indent="-457200" eaLnBrk="1" hangingPunct="1">
              <a:buFontTx/>
              <a:buAutoNum type="arabicPeriod"/>
              <a:defRPr/>
            </a:pPr>
            <a:r>
              <a:rPr lang="en-US" sz="2400" b="1" dirty="0" smtClean="0"/>
              <a:t>Grip</a:t>
            </a:r>
          </a:p>
          <a:p>
            <a:pPr marL="457200" indent="-457200" eaLnBrk="1" hangingPunct="1">
              <a:buFontTx/>
              <a:buAutoNum type="arabicPeriod"/>
              <a:defRPr/>
            </a:pPr>
            <a:r>
              <a:rPr lang="en-US" sz="2400" b="1" dirty="0" smtClean="0"/>
              <a:t>Clear (and rotate/orient)</a:t>
            </a:r>
          </a:p>
          <a:p>
            <a:pPr marL="457200" indent="-457200" eaLnBrk="1" hangingPunct="1">
              <a:buFontTx/>
              <a:buAutoNum type="arabicPeriod"/>
              <a:defRPr/>
            </a:pPr>
            <a:r>
              <a:rPr lang="en-US" sz="2400" b="1" dirty="0" smtClean="0"/>
              <a:t>Center</a:t>
            </a:r>
          </a:p>
          <a:p>
            <a:pPr marL="457200" indent="-457200" eaLnBrk="1" hangingPunct="1">
              <a:buFontTx/>
              <a:buAutoNum type="arabicPeriod"/>
              <a:defRPr/>
            </a:pPr>
            <a:r>
              <a:rPr lang="en-US" sz="2400" b="1" dirty="0" smtClean="0"/>
              <a:t>Extend (sight and fire)</a:t>
            </a:r>
          </a:p>
          <a:p>
            <a:pPr eaLnBrk="1" hangingPunct="1">
              <a:defRPr/>
            </a:pPr>
            <a:endParaRPr lang="en-US" sz="2400" b="1" dirty="0" smtClean="0"/>
          </a:p>
          <a:p>
            <a:pPr eaLnBrk="1" hangingPunct="1">
              <a:defRPr/>
            </a:pPr>
            <a:r>
              <a:rPr lang="en-US" sz="2000" b="1" dirty="0" smtClean="0"/>
              <a:t>When drawing FROM concealment you must first:</a:t>
            </a:r>
          </a:p>
          <a:p>
            <a:pPr eaLnBrk="1" hangingPunct="1">
              <a:defRPr/>
            </a:pPr>
            <a:endParaRPr lang="en-US" sz="800" b="1" dirty="0" smtClean="0"/>
          </a:p>
          <a:p>
            <a:pPr eaLnBrk="1" hangingPunct="1">
              <a:buFont typeface="Arial" charset="0"/>
              <a:buChar char="•"/>
              <a:defRPr/>
            </a:pPr>
            <a:r>
              <a:rPr lang="en-US" sz="2000" b="1" dirty="0" smtClean="0"/>
              <a:t> Remove the concealment</a:t>
            </a:r>
          </a:p>
          <a:p>
            <a:pPr eaLnBrk="1" hangingPunct="1">
              <a:defRPr/>
            </a:pPr>
            <a:endParaRPr lang="en-US" sz="2000" b="1" dirty="0" smtClean="0"/>
          </a:p>
          <a:p>
            <a:pPr eaLnBrk="1" hangingPunct="1">
              <a:defRPr/>
            </a:pPr>
            <a:r>
              <a:rPr lang="en-US" sz="1600" b="1" dirty="0" smtClean="0"/>
              <a:t>Pages 44-46</a:t>
            </a:r>
            <a:endParaRPr lang="en-US" sz="1600" b="1" dirty="0" smtClean="0"/>
          </a:p>
        </p:txBody>
      </p:sp>
      <p:sp>
        <p:nvSpPr>
          <p:cNvPr id="5" name="Rectangle 4"/>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86000"/>
            <a:ext cx="6934200" cy="3581400"/>
          </a:xfrm>
        </p:spPr>
        <p:txBody>
          <a:bodyPr rtlCol="0">
            <a:normAutofit fontScale="25000" lnSpcReduction="20000"/>
          </a:bodyPr>
          <a:lstStyle/>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AIMING</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HOLD CONTROL</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BREATH CONTROL</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TRIGGER CONTROL</a:t>
            </a:r>
          </a:p>
          <a:p>
            <a:pPr algn="l" eaLnBrk="1" fontAlgn="auto" hangingPunct="1">
              <a:spcAft>
                <a:spcPts val="0"/>
              </a:spcAft>
              <a:buFont typeface="Arial" pitchFamily="34" charset="0"/>
              <a:buChar char="•"/>
              <a:defRPr/>
            </a:pPr>
            <a:endParaRPr lang="en-US"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10400" b="1" dirty="0" smtClean="0">
                <a:solidFill>
                  <a:schemeClr val="tx1"/>
                </a:solidFill>
                <a:latin typeface="Arial" pitchFamily="34" charset="0"/>
                <a:cs typeface="Arial" pitchFamily="34" charset="0"/>
              </a:rPr>
              <a:t> FOLLOW-THROUGH</a:t>
            </a:r>
          </a:p>
          <a:p>
            <a:pPr algn="l" eaLnBrk="1" fontAlgn="auto" hangingPunct="1">
              <a:spcAft>
                <a:spcPts val="0"/>
              </a:spcAft>
              <a:buFont typeface="Arial" pitchFamily="34" charset="0"/>
              <a:buChar char="•"/>
              <a:defRPr/>
            </a:pPr>
            <a:endParaRPr lang="en-US" sz="6400" b="1" dirty="0" smtClean="0">
              <a:solidFill>
                <a:schemeClr val="tx1"/>
              </a:solidFill>
            </a:endParaRPr>
          </a:p>
          <a:p>
            <a:pPr algn="l" eaLnBrk="1" fontAlgn="auto" hangingPunct="1">
              <a:spcAft>
                <a:spcPts val="0"/>
              </a:spcAft>
              <a:buFont typeface="Arial" pitchFamily="34" charset="0"/>
              <a:buNone/>
              <a:defRPr/>
            </a:pPr>
            <a:r>
              <a:rPr lang="en-US" sz="9600" b="1" dirty="0" smtClean="0">
                <a:solidFill>
                  <a:schemeClr val="tx1"/>
                </a:solidFill>
                <a:latin typeface="Arial" pitchFamily="34" charset="0"/>
                <a:cs typeface="Arial" pitchFamily="34" charset="0"/>
              </a:rPr>
              <a:t>THESE FIVE FUNDAMENTALS SHOULD BE PERFORMED WITH </a:t>
            </a:r>
            <a:r>
              <a:rPr lang="en-US" sz="9600" b="1" i="1" dirty="0" smtClean="0">
                <a:solidFill>
                  <a:srgbClr val="FF0000"/>
                </a:solidFill>
                <a:latin typeface="Arial" pitchFamily="34" charset="0"/>
                <a:cs typeface="Arial" pitchFamily="34" charset="0"/>
              </a:rPr>
              <a:t>EVERY</a:t>
            </a:r>
            <a:r>
              <a:rPr lang="en-US" sz="9600" b="1" dirty="0" smtClean="0">
                <a:solidFill>
                  <a:schemeClr val="tx1"/>
                </a:solidFill>
                <a:latin typeface="Arial" pitchFamily="34" charset="0"/>
                <a:cs typeface="Arial" pitchFamily="34" charset="0"/>
              </a:rPr>
              <a:t> SHOT.</a:t>
            </a:r>
          </a:p>
          <a:p>
            <a:pPr algn="l" eaLnBrk="1" fontAlgn="auto" hangingPunct="1">
              <a:spcAft>
                <a:spcPts val="0"/>
              </a:spcAft>
              <a:buFont typeface="Arial" pitchFamily="34" charset="0"/>
              <a:buNone/>
              <a:defRPr/>
            </a:pPr>
            <a:endParaRPr lang="en-US" sz="40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301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143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301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9812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II-18</a:t>
            </a: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FUNDAMENTALS OF </a:t>
            </a:r>
            <a:br>
              <a:rPr lang="en-US" sz="3600" b="1" dirty="0" smtClean="0">
                <a:solidFill>
                  <a:schemeClr val="bg1"/>
                </a:solidFill>
                <a:latin typeface="Arial" pitchFamily="34" charset="0"/>
                <a:cs typeface="Arial" pitchFamily="34" charset="0"/>
              </a:rPr>
            </a:br>
            <a:r>
              <a:rPr lang="en-US" sz="3600" b="1" dirty="0" smtClean="0">
                <a:solidFill>
                  <a:schemeClr val="bg1"/>
                </a:solidFill>
                <a:latin typeface="Arial" pitchFamily="34" charset="0"/>
                <a:cs typeface="Arial" pitchFamily="34" charset="0"/>
              </a:rPr>
              <a:t>HANDGUN </a:t>
            </a:r>
            <a:r>
              <a:rPr lang="en-US" sz="3600" b="1" dirty="0" smtClean="0">
                <a:solidFill>
                  <a:schemeClr val="bg1"/>
                </a:solidFill>
                <a:latin typeface="Arial" pitchFamily="34" charset="0"/>
                <a:cs typeface="Arial" pitchFamily="34" charset="0"/>
              </a:rPr>
              <a:t>SHOOTING </a:t>
            </a:r>
            <a:endParaRPr lang="en-US" sz="3600" b="1" dirty="0">
              <a:solidFill>
                <a:schemeClr val="bg1"/>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44036"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itle 3"/>
          <p:cNvSpPr>
            <a:spLocks noGrp="1"/>
          </p:cNvSpPr>
          <p:nvPr>
            <p:ph type="ctrTitle"/>
          </p:nvPr>
        </p:nvSpPr>
        <p:spPr>
          <a:xfrm>
            <a:off x="0" y="0"/>
            <a:ext cx="9144000" cy="16764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II-12</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600" b="1" dirty="0" smtClean="0">
                <a:solidFill>
                  <a:schemeClr val="bg1"/>
                </a:solidFill>
                <a:latin typeface="Arial" charset="0"/>
                <a:cs typeface="Arial" charset="0"/>
              </a:rPr>
              <a:t>DOMINANT EYE EXERCISE</a:t>
            </a:r>
          </a:p>
        </p:txBody>
      </p:sp>
      <p:sp>
        <p:nvSpPr>
          <p:cNvPr id="12" name="TextBox 11"/>
          <p:cNvSpPr txBox="1">
            <a:spLocks noChangeArrowheads="1"/>
          </p:cNvSpPr>
          <p:nvPr/>
        </p:nvSpPr>
        <p:spPr bwMode="auto">
          <a:xfrm>
            <a:off x="1676400" y="4724400"/>
            <a:ext cx="68580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en-US" sz="1400" b="1"/>
              <a:t> EXTEND ARMS FORWARD AND FORM OPENING  BETWEEN THE HANDS</a:t>
            </a:r>
          </a:p>
          <a:p>
            <a:pPr eaLnBrk="1" hangingPunct="1">
              <a:buFont typeface="Arial" charset="0"/>
              <a:buChar char="•"/>
            </a:pPr>
            <a:endParaRPr lang="en-US" sz="800" b="1"/>
          </a:p>
          <a:p>
            <a:pPr eaLnBrk="1" hangingPunct="1">
              <a:buFont typeface="Arial" charset="0"/>
              <a:buChar char="•"/>
            </a:pPr>
            <a:r>
              <a:rPr lang="en-US" sz="1400" b="1"/>
              <a:t> LOOK AT DISTANT OBJECT THROUGH OPENING</a:t>
            </a:r>
          </a:p>
          <a:p>
            <a:pPr eaLnBrk="1" hangingPunct="1">
              <a:buFont typeface="Arial" charset="0"/>
              <a:buChar char="•"/>
            </a:pPr>
            <a:endParaRPr lang="en-US" sz="800" b="1"/>
          </a:p>
          <a:p>
            <a:pPr eaLnBrk="1" hangingPunct="1">
              <a:lnSpc>
                <a:spcPct val="80000"/>
              </a:lnSpc>
              <a:buFont typeface="Arial" charset="0"/>
              <a:buChar char="•"/>
            </a:pPr>
            <a:r>
              <a:rPr lang="en-US" sz="1400" b="1"/>
              <a:t> BRING HANDS TO FACE WHILE LOOKING AT OBJECT—OPENING  WILL BE </a:t>
            </a:r>
          </a:p>
          <a:p>
            <a:pPr eaLnBrk="1" hangingPunct="1">
              <a:lnSpc>
                <a:spcPct val="80000"/>
              </a:lnSpc>
            </a:pPr>
            <a:r>
              <a:rPr lang="en-US" sz="1400" b="1"/>
              <a:t>  ALIGNED WITH THE DOMINANT EYE </a:t>
            </a:r>
          </a:p>
        </p:txBody>
      </p:sp>
      <p:pic>
        <p:nvPicPr>
          <p:cNvPr id="11" name="Picture 10" descr="10-69c2mod.tif"/>
          <p:cNvPicPr>
            <a:picLocks noChangeAspect="1"/>
          </p:cNvPicPr>
          <p:nvPr/>
        </p:nvPicPr>
        <p:blipFill>
          <a:blip r:embed="rId4">
            <a:extLst>
              <a:ext uri="{28A0092B-C50C-407E-A947-70E740481C1C}">
                <a14:useLocalDpi xmlns:a14="http://schemas.microsoft.com/office/drawing/2010/main" val="0"/>
              </a:ext>
            </a:extLst>
          </a:blip>
          <a:srcRect b="9259"/>
          <a:stretch>
            <a:fillRect/>
          </a:stretch>
        </p:blipFill>
        <p:spPr bwMode="auto">
          <a:xfrm>
            <a:off x="5081588" y="1736725"/>
            <a:ext cx="2995612" cy="28352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2" descr="10-69b2mod.tif"/>
          <p:cNvPicPr>
            <a:picLocks noChangeAspect="1"/>
          </p:cNvPicPr>
          <p:nvPr/>
        </p:nvPicPr>
        <p:blipFill>
          <a:blip r:embed="rId5">
            <a:extLst>
              <a:ext uri="{28A0092B-C50C-407E-A947-70E740481C1C}">
                <a14:useLocalDpi xmlns:a14="http://schemas.microsoft.com/office/drawing/2010/main" val="0"/>
              </a:ext>
            </a:extLst>
          </a:blip>
          <a:srcRect t="2438" r="6184" b="10388"/>
          <a:stretch>
            <a:fillRect/>
          </a:stretch>
        </p:blipFill>
        <p:spPr bwMode="auto">
          <a:xfrm>
            <a:off x="1860550" y="1736725"/>
            <a:ext cx="2635250" cy="28352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0" y="1524000"/>
            <a:ext cx="1066800" cy="53340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438400"/>
            <a:ext cx="6934200" cy="3352800"/>
          </a:xfrm>
        </p:spPr>
        <p:txBody>
          <a:bodyPr rtlCol="0">
            <a:normAutofit fontScale="25000" lnSpcReduction="20000"/>
          </a:bodyPr>
          <a:lstStyle/>
          <a:p>
            <a:pPr algn="l" eaLnBrk="1" fontAlgn="auto" hangingPunct="1">
              <a:spcAft>
                <a:spcPts val="0"/>
              </a:spcAft>
              <a:buFont typeface="Arial" pitchFamily="34" charset="0"/>
              <a:buNone/>
              <a:defRPr/>
            </a:pPr>
            <a:r>
              <a:rPr lang="en-US" sz="9600" b="1" i="1" dirty="0" smtClean="0">
                <a:solidFill>
                  <a:schemeClr val="tx1"/>
                </a:solidFill>
                <a:latin typeface="Arial" pitchFamily="34" charset="0"/>
                <a:cs typeface="Arial" pitchFamily="34" charset="0"/>
              </a:rPr>
              <a:t>AIMING</a:t>
            </a:r>
            <a:r>
              <a:rPr lang="en-US" sz="9600" b="1" dirty="0" smtClean="0">
                <a:solidFill>
                  <a:schemeClr val="tx1"/>
                </a:solidFill>
                <a:latin typeface="Arial" pitchFamily="34" charset="0"/>
                <a:cs typeface="Arial" pitchFamily="34" charset="0"/>
              </a:rPr>
              <a:t> IS THE PROCESS OF ACHIEVING THE PROPER RELATIONSHIP BETWEEN THE TARGET, THE FRONT SIGHT AND THE REAR SIGHT.</a:t>
            </a:r>
          </a:p>
          <a:p>
            <a:pPr algn="l" eaLnBrk="1" fontAlgn="auto" hangingPunct="1">
              <a:spcAft>
                <a:spcPts val="0"/>
              </a:spcAft>
              <a:buFont typeface="Arial" pitchFamily="34" charset="0"/>
              <a:buChar char="•"/>
              <a:defRPr/>
            </a:pPr>
            <a:endParaRPr lang="en-US" sz="11200" b="1" dirty="0" smtClean="0">
              <a:solidFill>
                <a:schemeClr val="tx1"/>
              </a:solidFill>
            </a:endParaRPr>
          </a:p>
          <a:p>
            <a:pPr algn="l" eaLnBrk="1" fontAlgn="auto" hangingPunct="1">
              <a:spcAft>
                <a:spcPts val="0"/>
              </a:spcAft>
              <a:buFont typeface="Arial" pitchFamily="34" charset="0"/>
              <a:buNone/>
              <a:defRPr/>
            </a:pPr>
            <a:r>
              <a:rPr lang="en-US" sz="9600" b="1" dirty="0" smtClean="0">
                <a:solidFill>
                  <a:schemeClr val="tx1"/>
                </a:solidFill>
                <a:latin typeface="Arial" pitchFamily="34" charset="0"/>
                <a:cs typeface="Arial" pitchFamily="34" charset="0"/>
              </a:rPr>
              <a:t>AIMING CONSISTS OF TWO COMPONENTS:</a:t>
            </a:r>
          </a:p>
          <a:p>
            <a:pPr algn="l" eaLnBrk="1" fontAlgn="auto" hangingPunct="1">
              <a:spcAft>
                <a:spcPts val="0"/>
              </a:spcAft>
              <a:buFont typeface="Arial" pitchFamily="34" charset="0"/>
              <a:buChar char="•"/>
              <a:defRPr/>
            </a:pPr>
            <a:r>
              <a:rPr lang="en-US" sz="9600" b="1" dirty="0" smtClean="0">
                <a:solidFill>
                  <a:schemeClr val="tx1"/>
                </a:solidFill>
                <a:latin typeface="Arial" pitchFamily="34" charset="0"/>
                <a:cs typeface="Arial" pitchFamily="34" charset="0"/>
              </a:rPr>
              <a:t> SIGHT ALIGNMENT</a:t>
            </a:r>
          </a:p>
          <a:p>
            <a:pPr algn="l" eaLnBrk="1" fontAlgn="auto" hangingPunct="1">
              <a:spcAft>
                <a:spcPts val="0"/>
              </a:spcAft>
              <a:buFont typeface="Arial" pitchFamily="34" charset="0"/>
              <a:buChar char="•"/>
              <a:defRPr/>
            </a:pPr>
            <a:r>
              <a:rPr lang="en-US" sz="9600" b="1" dirty="0" smtClean="0">
                <a:solidFill>
                  <a:schemeClr val="tx1"/>
                </a:solidFill>
                <a:latin typeface="Arial" pitchFamily="34" charset="0"/>
                <a:cs typeface="Arial" pitchFamily="34" charset="0"/>
              </a:rPr>
              <a:t> SIGHT PICTURE </a:t>
            </a:r>
            <a:endParaRPr lang="en-US" sz="9600" dirty="0" smtClean="0">
              <a:latin typeface="Arial" pitchFamily="34" charset="0"/>
              <a:cs typeface="Arial" pitchFamily="34" charset="0"/>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5059"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143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1"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Title 3"/>
          <p:cNvSpPr>
            <a:spLocks noGrp="1"/>
          </p:cNvSpPr>
          <p:nvPr>
            <p:ph type="ctrTitle"/>
          </p:nvPr>
        </p:nvSpPr>
        <p:spPr>
          <a:xfrm>
            <a:off x="0" y="0"/>
            <a:ext cx="9144000" cy="1905000"/>
          </a:xfrm>
          <a:solidFill>
            <a:srgbClr val="EC1010"/>
          </a:solidFill>
        </p:spPr>
        <p:txBody>
          <a:bodyPr/>
          <a:lstStyle/>
          <a:p>
            <a:pPr eaLnBrk="1" hangingPunct="1"/>
            <a:r>
              <a:rPr lang="en-US" sz="1600" smtClean="0">
                <a:latin typeface="Arial" charset="0"/>
                <a:cs typeface="Arial" charset="0"/>
              </a:rPr>
              <a:t/>
            </a:r>
            <a:br>
              <a:rPr lang="en-US" sz="1600" smtClean="0">
                <a:latin typeface="Arial" charset="0"/>
                <a:cs typeface="Arial" charset="0"/>
              </a:rPr>
            </a:br>
            <a:r>
              <a:rPr lang="en-US" sz="1600" smtClean="0">
                <a:solidFill>
                  <a:schemeClr val="bg1"/>
                </a:solidFill>
                <a:latin typeface="Arial" charset="0"/>
                <a:cs typeface="Arial" charset="0"/>
              </a:rPr>
              <a:t>NRA BASIC PISTOL SHOOTING COURSE                                                              SLIDE II-19</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4000" b="1" smtClean="0">
                <a:solidFill>
                  <a:schemeClr val="bg1"/>
                </a:solidFill>
                <a:latin typeface="Arial" charset="0"/>
                <a:cs typeface="Arial" charset="0"/>
              </a:rPr>
              <a:t>AIMING</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1905000"/>
            <a:ext cx="6934200" cy="4038600"/>
          </a:xfrm>
        </p:spPr>
        <p:txBody>
          <a:bodyPr rtlCol="0">
            <a:normAutofit fontScale="25000" lnSpcReduction="20000"/>
          </a:bodyPr>
          <a:lstStyle/>
          <a:p>
            <a:pPr algn="l" eaLnBrk="1" fontAlgn="auto" hangingPunct="1">
              <a:spcAft>
                <a:spcPts val="0"/>
              </a:spcAft>
              <a:buFont typeface="Arial" pitchFamily="34" charset="0"/>
              <a:buNone/>
              <a:defRPr/>
            </a:pPr>
            <a:r>
              <a:rPr lang="en-US" sz="9600" b="1" i="1" dirty="0" smtClean="0">
                <a:solidFill>
                  <a:schemeClr val="tx1"/>
                </a:solidFill>
                <a:latin typeface="Arial" pitchFamily="34" charset="0"/>
                <a:cs typeface="Arial" pitchFamily="34" charset="0"/>
              </a:rPr>
              <a:t>SIGHT ALIGNMENT </a:t>
            </a:r>
            <a:r>
              <a:rPr lang="en-US" sz="9600" b="1" dirty="0" smtClean="0">
                <a:solidFill>
                  <a:schemeClr val="tx1"/>
                </a:solidFill>
                <a:latin typeface="Arial" pitchFamily="34" charset="0"/>
                <a:cs typeface="Arial" pitchFamily="34" charset="0"/>
              </a:rPr>
              <a:t>REFERS TO THE PROPER RELATIONSHIP OF THE PISTOL’S FRONT AND REAR SIGHTS.</a:t>
            </a:r>
          </a:p>
          <a:p>
            <a:pPr algn="l" eaLnBrk="1" fontAlgn="auto" hangingPunct="1">
              <a:spcAft>
                <a:spcPts val="0"/>
              </a:spcAft>
              <a:buFont typeface="Arial" pitchFamily="34" charset="0"/>
              <a:buNone/>
              <a:defRPr/>
            </a:pPr>
            <a:endParaRPr lang="en-US" sz="8600" b="1" dirty="0" smtClean="0">
              <a:solidFill>
                <a:schemeClr val="tx1"/>
              </a:solidFill>
            </a:endParaRPr>
          </a:p>
          <a:p>
            <a:pPr algn="l" eaLnBrk="1" fontAlgn="auto" hangingPunct="1">
              <a:spcAft>
                <a:spcPts val="0"/>
              </a:spcAft>
              <a:buFont typeface="Arial" pitchFamily="34" charset="0"/>
              <a:buNone/>
              <a:defRPr/>
            </a:pPr>
            <a:endParaRPr lang="en-US" sz="8600" b="1" dirty="0" smtClean="0">
              <a:solidFill>
                <a:schemeClr val="tx1"/>
              </a:solidFill>
            </a:endParaRPr>
          </a:p>
          <a:p>
            <a:pPr algn="l" eaLnBrk="1" fontAlgn="auto" hangingPunct="1">
              <a:spcAft>
                <a:spcPts val="0"/>
              </a:spcAft>
              <a:buFont typeface="Arial" pitchFamily="34" charset="0"/>
              <a:buNone/>
              <a:defRPr/>
            </a:pPr>
            <a:endParaRPr lang="en-US" sz="8600" b="1" dirty="0" smtClean="0">
              <a:solidFill>
                <a:schemeClr val="tx1"/>
              </a:solidFill>
            </a:endParaRPr>
          </a:p>
          <a:p>
            <a:pPr algn="l" eaLnBrk="1" fontAlgn="auto" hangingPunct="1">
              <a:spcAft>
                <a:spcPts val="0"/>
              </a:spcAft>
              <a:buFont typeface="Arial" pitchFamily="34" charset="0"/>
              <a:buNone/>
              <a:defRPr/>
            </a:pPr>
            <a:endParaRPr lang="en-US" sz="8600" b="1" dirty="0" smtClean="0">
              <a:solidFill>
                <a:schemeClr val="tx1"/>
              </a:solidFill>
            </a:endParaRPr>
          </a:p>
          <a:p>
            <a:pPr algn="l" eaLnBrk="1" fontAlgn="auto" hangingPunct="1">
              <a:spcAft>
                <a:spcPts val="0"/>
              </a:spcAft>
              <a:buFont typeface="Arial" pitchFamily="34" charset="0"/>
              <a:buNone/>
              <a:defRPr/>
            </a:pPr>
            <a:endParaRPr lang="en-US" sz="5600" b="1" dirty="0" smtClean="0">
              <a:solidFill>
                <a:schemeClr val="tx1"/>
              </a:solidFill>
            </a:endParaRPr>
          </a:p>
          <a:p>
            <a:pPr algn="l" eaLnBrk="1" fontAlgn="auto" hangingPunct="1">
              <a:spcAft>
                <a:spcPts val="0"/>
              </a:spcAft>
              <a:buFont typeface="Arial" pitchFamily="34" charset="0"/>
              <a:buNone/>
              <a:defRPr/>
            </a:pPr>
            <a:endParaRPr lang="en-US" sz="86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r>
              <a:rPr lang="en-US" sz="7200" b="1" dirty="0" smtClean="0">
                <a:solidFill>
                  <a:schemeClr val="tx1"/>
                </a:solidFill>
                <a:latin typeface="Arial" pitchFamily="34" charset="0"/>
                <a:cs typeface="Arial" pitchFamily="34" charset="0"/>
              </a:rPr>
              <a:t>WITH POST-AND-NOTCH SIGHTS:</a:t>
            </a:r>
          </a:p>
          <a:p>
            <a:pPr algn="l" eaLnBrk="1" fontAlgn="auto" hangingPunct="1">
              <a:lnSpc>
                <a:spcPct val="90000"/>
              </a:lnSpc>
              <a:spcAft>
                <a:spcPts val="0"/>
              </a:spcAft>
              <a:buFont typeface="Arial" pitchFamily="34" charset="0"/>
              <a:buChar char="•"/>
              <a:defRPr/>
            </a:pPr>
            <a:r>
              <a:rPr lang="en-US" sz="7200" b="1" dirty="0" smtClean="0">
                <a:solidFill>
                  <a:schemeClr val="tx1"/>
                </a:solidFill>
                <a:latin typeface="Arial" pitchFamily="34" charset="0"/>
                <a:cs typeface="Arial" pitchFamily="34" charset="0"/>
              </a:rPr>
              <a:t> THE TOPS OF THE FRONT AND REAR SIGHTS ARE EVEN </a:t>
            </a:r>
          </a:p>
          <a:p>
            <a:pPr algn="l" eaLnBrk="1" fontAlgn="auto" hangingPunct="1">
              <a:lnSpc>
                <a:spcPct val="90000"/>
              </a:lnSpc>
              <a:spcAft>
                <a:spcPts val="0"/>
              </a:spcAft>
              <a:buFont typeface="Arial" pitchFamily="34" charset="0"/>
              <a:buChar char="•"/>
              <a:defRPr/>
            </a:pPr>
            <a:r>
              <a:rPr lang="en-US" sz="7200" b="1" dirty="0" smtClean="0">
                <a:solidFill>
                  <a:schemeClr val="tx1"/>
                </a:solidFill>
                <a:latin typeface="Arial" pitchFamily="34" charset="0"/>
                <a:cs typeface="Arial" pitchFamily="34" charset="0"/>
              </a:rPr>
              <a:t> THE FRONT POST IS CENTERED IN THE REAR NOTCH</a:t>
            </a:r>
          </a:p>
          <a:p>
            <a:pPr algn="l" eaLnBrk="1" fontAlgn="auto" hangingPunct="1">
              <a:spcAft>
                <a:spcPts val="0"/>
              </a:spcAft>
              <a:buFont typeface="Arial" pitchFamily="34" charset="0"/>
              <a:buNone/>
              <a:defRPr/>
            </a:pPr>
            <a:endParaRPr lang="en-US" sz="25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608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4608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Title 3"/>
          <p:cNvSpPr>
            <a:spLocks noGrp="1"/>
          </p:cNvSpPr>
          <p:nvPr>
            <p:ph type="ctrTitle"/>
          </p:nvPr>
        </p:nvSpPr>
        <p:spPr>
          <a:xfrm>
            <a:off x="0" y="0"/>
            <a:ext cx="9144000" cy="1828800"/>
          </a:xfrm>
          <a:solidFill>
            <a:srgbClr val="435878"/>
          </a:solidFill>
        </p:spPr>
        <p:txBody>
          <a:bodyPr/>
          <a:lstStyle/>
          <a:p>
            <a:pPr eaLnBrk="1" hangingPunct="1"/>
            <a:r>
              <a:rPr lang="en-US" sz="1600" dirty="0" smtClean="0">
                <a:latin typeface="Arial" charset="0"/>
                <a:cs typeface="Arial" charset="0"/>
              </a:rPr>
              <a:t/>
            </a:r>
            <a:br>
              <a:rPr lang="en-US" sz="1600" dirty="0" smtClean="0">
                <a:latin typeface="Arial" charset="0"/>
                <a:cs typeface="Arial" charset="0"/>
              </a:rPr>
            </a:br>
            <a:r>
              <a:rPr lang="en-US" sz="1600" dirty="0" smtClean="0">
                <a:solidFill>
                  <a:schemeClr val="bg1"/>
                </a:solidFill>
                <a:latin typeface="Arial" charset="0"/>
                <a:cs typeface="Arial" charset="0"/>
              </a:rPr>
              <a:t>NRA BASIC PISTOL SHOOTING COURSE                                                              SLIDE II-20</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4000" b="1" dirty="0" smtClean="0">
                <a:solidFill>
                  <a:schemeClr val="bg1"/>
                </a:solidFill>
                <a:latin typeface="Arial" charset="0"/>
                <a:cs typeface="Arial" charset="0"/>
              </a:rPr>
              <a:t>SIGHT ALIGNMENT</a:t>
            </a:r>
          </a:p>
        </p:txBody>
      </p:sp>
      <p:pic>
        <p:nvPicPr>
          <p:cNvPr id="9" name="Picture 8" descr="SIGHTALIGN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81338" y="3078163"/>
            <a:ext cx="3624262"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524000" y="1981200"/>
            <a:ext cx="7162800" cy="3200400"/>
          </a:xfrm>
        </p:spPr>
        <p:txBody>
          <a:bodyPr rtlCol="0">
            <a:normAutofit fontScale="25000" lnSpcReduction="20000"/>
          </a:bodyPr>
          <a:lstStyle/>
          <a:p>
            <a:pPr algn="l" eaLnBrk="1" fontAlgn="auto" hangingPunct="1">
              <a:spcAft>
                <a:spcPts val="0"/>
              </a:spcAft>
              <a:buFont typeface="Arial" pitchFamily="34" charset="0"/>
              <a:buNone/>
              <a:defRPr/>
            </a:pPr>
            <a:r>
              <a:rPr lang="en-US" sz="9600" b="1" dirty="0" smtClean="0">
                <a:solidFill>
                  <a:schemeClr val="tx1"/>
                </a:solidFill>
                <a:latin typeface="Arial" pitchFamily="34" charset="0"/>
                <a:cs typeface="Arial" pitchFamily="34" charset="0"/>
              </a:rPr>
              <a:t>PROPER </a:t>
            </a:r>
            <a:r>
              <a:rPr lang="en-US" sz="9600" b="1" i="1" dirty="0" smtClean="0">
                <a:solidFill>
                  <a:schemeClr val="tx1"/>
                </a:solidFill>
                <a:latin typeface="Arial" pitchFamily="34" charset="0"/>
                <a:cs typeface="Arial" pitchFamily="34" charset="0"/>
              </a:rPr>
              <a:t>SIGHT PICTURE </a:t>
            </a:r>
            <a:r>
              <a:rPr lang="en-US" sz="9600" b="1" dirty="0" smtClean="0">
                <a:solidFill>
                  <a:schemeClr val="tx1"/>
                </a:solidFill>
                <a:latin typeface="Arial" pitchFamily="34" charset="0"/>
                <a:cs typeface="Arial" pitchFamily="34" charset="0"/>
              </a:rPr>
              <a:t>IS OBTAINED WHEN THE ALIGNED SIGHTS ARE PUT INTO THEIR PROPER RELATIONSHIP WITH THE TARGET.</a:t>
            </a: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710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0668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710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Title 3"/>
          <p:cNvSpPr>
            <a:spLocks noGrp="1"/>
          </p:cNvSpPr>
          <p:nvPr>
            <p:ph type="ctrTitle"/>
          </p:nvPr>
        </p:nvSpPr>
        <p:spPr>
          <a:xfrm>
            <a:off x="0" y="0"/>
            <a:ext cx="9144000" cy="17526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II-21</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4000" b="1" smtClean="0">
                <a:solidFill>
                  <a:schemeClr val="bg1"/>
                </a:solidFill>
                <a:latin typeface="Arial" charset="0"/>
                <a:cs typeface="Arial" charset="0"/>
              </a:rPr>
              <a:t>SIGHT PICTURE</a:t>
            </a:r>
          </a:p>
        </p:txBody>
      </p:sp>
      <p:pic>
        <p:nvPicPr>
          <p:cNvPr id="10" name="Picture 9" descr="SIGHTPIC2a.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184525"/>
            <a:ext cx="2005013"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IGHTPIC1a.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3184525"/>
            <a:ext cx="189865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a:spLocks noChangeArrowheads="1"/>
          </p:cNvSpPr>
          <p:nvPr/>
        </p:nvSpPr>
        <p:spPr bwMode="auto">
          <a:xfrm>
            <a:off x="5562600" y="5410200"/>
            <a:ext cx="2438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CENTER HOLD</a:t>
            </a:r>
          </a:p>
        </p:txBody>
      </p:sp>
      <p:sp>
        <p:nvSpPr>
          <p:cNvPr id="16" name="TextBox 15"/>
          <p:cNvSpPr txBox="1">
            <a:spLocks noChangeArrowheads="1"/>
          </p:cNvSpPr>
          <p:nvPr/>
        </p:nvSpPr>
        <p:spPr bwMode="auto">
          <a:xfrm>
            <a:off x="2209800" y="5410200"/>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SIX O’CLOCK HOLD</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48132"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itle 3"/>
          <p:cNvSpPr>
            <a:spLocks noGrp="1"/>
          </p:cNvSpPr>
          <p:nvPr>
            <p:ph type="ctrTitle"/>
          </p:nvPr>
        </p:nvSpPr>
        <p:spPr>
          <a:xfrm>
            <a:off x="0" y="0"/>
            <a:ext cx="9144000" cy="17526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II-22</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200" b="1" dirty="0" smtClean="0">
                <a:solidFill>
                  <a:schemeClr val="bg1"/>
                </a:solidFill>
                <a:latin typeface="Arial" charset="0"/>
                <a:cs typeface="Arial" charset="0"/>
              </a:rPr>
              <a:t>ERRORS IN SIGHT ALIGNMENT </a:t>
            </a:r>
            <a:br>
              <a:rPr lang="en-US" sz="3200" b="1" dirty="0" smtClean="0">
                <a:solidFill>
                  <a:schemeClr val="bg1"/>
                </a:solidFill>
                <a:latin typeface="Arial" charset="0"/>
                <a:cs typeface="Arial" charset="0"/>
              </a:rPr>
            </a:br>
            <a:r>
              <a:rPr lang="en-US" sz="3200" b="1" dirty="0" smtClean="0">
                <a:solidFill>
                  <a:schemeClr val="bg1"/>
                </a:solidFill>
                <a:latin typeface="Arial" charset="0"/>
                <a:cs typeface="Arial" charset="0"/>
              </a:rPr>
              <a:t>AND SIGHT PICTURE</a:t>
            </a:r>
          </a:p>
        </p:txBody>
      </p:sp>
      <p:pic>
        <p:nvPicPr>
          <p:cNvPr id="24582" name="Picture 8" descr="sightalignfinal.tif"/>
          <p:cNvPicPr>
            <a:picLocks noChangeAspect="1"/>
          </p:cNvPicPr>
          <p:nvPr/>
        </p:nvPicPr>
        <p:blipFill>
          <a:blip r:embed="rId4">
            <a:extLst>
              <a:ext uri="{28A0092B-C50C-407E-A947-70E740481C1C}">
                <a14:useLocalDpi xmlns:a14="http://schemas.microsoft.com/office/drawing/2010/main" val="0"/>
              </a:ext>
            </a:extLst>
          </a:blip>
          <a:srcRect t="30882" b="11111"/>
          <a:stretch>
            <a:fillRect/>
          </a:stretch>
        </p:blipFill>
        <p:spPr bwMode="auto">
          <a:xfrm>
            <a:off x="1752600" y="1828800"/>
            <a:ext cx="659923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a:xfrm>
            <a:off x="2667000" y="26670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2743200" y="2803525"/>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2590800" y="28194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p:cNvSpPr/>
          <p:nvPr/>
        </p:nvSpPr>
        <p:spPr>
          <a:xfrm>
            <a:off x="4876800" y="26670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p:cNvSpPr/>
          <p:nvPr/>
        </p:nvSpPr>
        <p:spPr>
          <a:xfrm>
            <a:off x="5029200" y="26670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p:cNvSpPr/>
          <p:nvPr/>
        </p:nvSpPr>
        <p:spPr>
          <a:xfrm>
            <a:off x="4953000" y="2803525"/>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p:cNvSpPr/>
          <p:nvPr/>
        </p:nvSpPr>
        <p:spPr>
          <a:xfrm>
            <a:off x="8061325" y="25908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p:cNvSpPr/>
          <p:nvPr/>
        </p:nvSpPr>
        <p:spPr>
          <a:xfrm>
            <a:off x="7908925" y="25146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Oval 21"/>
          <p:cNvSpPr/>
          <p:nvPr/>
        </p:nvSpPr>
        <p:spPr>
          <a:xfrm>
            <a:off x="7848600" y="2667000"/>
            <a:ext cx="92075" cy="9207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592" name="Subtitle 22"/>
          <p:cNvSpPr>
            <a:spLocks noGrp="1"/>
          </p:cNvSpPr>
          <p:nvPr>
            <p:ph type="subTitle" idx="1"/>
          </p:nvPr>
        </p:nvSpPr>
        <p:spPr>
          <a:xfrm>
            <a:off x="1219200" y="3810000"/>
            <a:ext cx="7467600" cy="457200"/>
          </a:xfrm>
        </p:spPr>
        <p:txBody>
          <a:bodyPr/>
          <a:lstStyle/>
          <a:p>
            <a:pPr algn="l"/>
            <a:r>
              <a:rPr lang="en-US" sz="1800" b="1" smtClean="0">
                <a:solidFill>
                  <a:schemeClr val="tx1"/>
                </a:solidFill>
                <a:latin typeface="Arial" charset="0"/>
                <a:cs typeface="Arial" charset="0"/>
              </a:rPr>
              <a:t>SIGHT ALIGNMENT IS MORE CRITICAL THAN SIGHT PICTURE. </a:t>
            </a:r>
          </a:p>
        </p:txBody>
      </p:sp>
      <p:sp>
        <p:nvSpPr>
          <p:cNvPr id="24593" name="TextBox 23"/>
          <p:cNvSpPr txBox="1">
            <a:spLocks noChangeArrowheads="1"/>
          </p:cNvSpPr>
          <p:nvPr/>
        </p:nvSpPr>
        <p:spPr bwMode="auto">
          <a:xfrm>
            <a:off x="1752600" y="2133600"/>
            <a:ext cx="350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A</a:t>
            </a:r>
          </a:p>
        </p:txBody>
      </p:sp>
      <p:sp>
        <p:nvSpPr>
          <p:cNvPr id="24594" name="TextBox 24"/>
          <p:cNvSpPr txBox="1">
            <a:spLocks noChangeArrowheads="1"/>
          </p:cNvSpPr>
          <p:nvPr/>
        </p:nvSpPr>
        <p:spPr bwMode="auto">
          <a:xfrm>
            <a:off x="3962400" y="2133600"/>
            <a:ext cx="350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B</a:t>
            </a:r>
          </a:p>
        </p:txBody>
      </p:sp>
      <p:sp>
        <p:nvSpPr>
          <p:cNvPr id="24595" name="TextBox 25"/>
          <p:cNvSpPr txBox="1">
            <a:spLocks noChangeArrowheads="1"/>
          </p:cNvSpPr>
          <p:nvPr/>
        </p:nvSpPr>
        <p:spPr bwMode="auto">
          <a:xfrm>
            <a:off x="6248400" y="2133600"/>
            <a:ext cx="350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C</a:t>
            </a:r>
          </a:p>
        </p:txBody>
      </p:sp>
      <p:sp>
        <p:nvSpPr>
          <p:cNvPr id="24" name="TextBox 23"/>
          <p:cNvSpPr txBox="1">
            <a:spLocks noChangeArrowheads="1"/>
          </p:cNvSpPr>
          <p:nvPr/>
        </p:nvSpPr>
        <p:spPr bwMode="auto">
          <a:xfrm>
            <a:off x="1219200" y="4310063"/>
            <a:ext cx="7543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A SIGHT PICTURE ERROR (A)  YIELDS  A SLIGHTLY OFF-CENTER GROUP. </a:t>
            </a:r>
            <a:endParaRPr lang="en-US" sz="1600"/>
          </a:p>
        </p:txBody>
      </p:sp>
      <p:sp>
        <p:nvSpPr>
          <p:cNvPr id="25" name="TextBox 24"/>
          <p:cNvSpPr txBox="1">
            <a:spLocks noChangeArrowheads="1"/>
          </p:cNvSpPr>
          <p:nvPr/>
        </p:nvSpPr>
        <p:spPr bwMode="auto">
          <a:xfrm>
            <a:off x="1219200" y="4749800"/>
            <a:ext cx="7391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A SIGHT ALIGNMENT ERROR (C),  PRODUCES A MUCH LARGER DEVIATION OF THE GROUP FROM THE TARGET. </a:t>
            </a:r>
            <a:endParaRPr lang="en-US" sz="1600"/>
          </a:p>
        </p:txBody>
      </p:sp>
      <p:sp>
        <p:nvSpPr>
          <p:cNvPr id="26" name="TextBox 25"/>
          <p:cNvSpPr txBox="1">
            <a:spLocks noChangeArrowheads="1"/>
          </p:cNvSpPr>
          <p:nvPr/>
        </p:nvSpPr>
        <p:spPr bwMode="auto">
          <a:xfrm>
            <a:off x="1219200" y="5376863"/>
            <a:ext cx="7391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b="1"/>
              <a:t>PROPER SIGHT ALIGNMENT AND SIGHT PICTURE IS PICTURED IN (B). </a:t>
            </a:r>
            <a:endParaRPr lang="en-US" sz="1600"/>
          </a:p>
        </p:txBody>
      </p:sp>
      <p:sp>
        <p:nvSpPr>
          <p:cNvPr id="23" name="Rectangle 22"/>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9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59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59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5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7" grpId="0" animBg="1"/>
      <p:bldP spid="18" grpId="0" animBg="1"/>
      <p:bldP spid="19" grpId="0" animBg="1"/>
      <p:bldP spid="20" grpId="0" animBg="1"/>
      <p:bldP spid="21" grpId="0" animBg="1"/>
      <p:bldP spid="22" grpId="0" animBg="1"/>
      <p:bldP spid="24593" grpId="0"/>
      <p:bldP spid="24594" grpId="0"/>
      <p:bldP spid="24595" grpId="0"/>
      <p:bldP spid="24" grpId="0"/>
      <p:bldP spid="25" grpId="0"/>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524000" y="4191000"/>
            <a:ext cx="7162800" cy="990600"/>
          </a:xfrm>
        </p:spPr>
        <p:txBody>
          <a:bodyPr rtlCol="0">
            <a:normAutofit fontScale="25000" lnSpcReduction="20000"/>
          </a:bodyPr>
          <a:lstStyle/>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None/>
              <a:defRPr/>
            </a:pPr>
            <a:endParaRPr lang="en-US" sz="4300" b="1"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49155"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0668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9157"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itle 3"/>
          <p:cNvSpPr>
            <a:spLocks noGrp="1"/>
          </p:cNvSpPr>
          <p:nvPr>
            <p:ph type="ctrTitle"/>
          </p:nvPr>
        </p:nvSpPr>
        <p:spPr>
          <a:xfrm>
            <a:off x="0" y="0"/>
            <a:ext cx="9144000" cy="17526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II-23</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4000" b="1" smtClean="0">
                <a:solidFill>
                  <a:schemeClr val="bg1"/>
                </a:solidFill>
                <a:latin typeface="Arial" charset="0"/>
                <a:cs typeface="Arial" charset="0"/>
              </a:rPr>
              <a:t>FRONT SIGHT FOCUS</a:t>
            </a:r>
          </a:p>
        </p:txBody>
      </p:sp>
      <p:sp>
        <p:nvSpPr>
          <p:cNvPr id="15" name="TextBox 14"/>
          <p:cNvSpPr txBox="1">
            <a:spLocks noChangeArrowheads="1"/>
          </p:cNvSpPr>
          <p:nvPr/>
        </p:nvSpPr>
        <p:spPr bwMode="auto">
          <a:xfrm>
            <a:off x="6019800" y="1905000"/>
            <a:ext cx="2667000"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700" b="1"/>
              <a:t>WHEN SHOOTING A PISTOL WITH IRON SIGHTS, VISUAL FOCUS SHOULD BE ON THE </a:t>
            </a:r>
            <a:r>
              <a:rPr lang="en-US" sz="1700" b="1" i="1"/>
              <a:t>FRONT</a:t>
            </a:r>
            <a:r>
              <a:rPr lang="en-US" sz="1700" b="1"/>
              <a:t> SIGHT. THIS WILL LEAVE THE TARGET AND REAR SIGHT SLIGHTLY FUZZY, AS SHOWN AT LEFT, BUT CLEAR ENOUGH TO ESTABLISH PROPER SIGHT ALIGNMENT AND SIGHT PICTURE. </a:t>
            </a:r>
          </a:p>
        </p:txBody>
      </p:sp>
      <p:pic>
        <p:nvPicPr>
          <p:cNvPr id="25608" name="Picture 10" descr="sightalignfrtsight.tif"/>
          <p:cNvPicPr>
            <a:picLocks noChangeAspect="1"/>
          </p:cNvPicPr>
          <p:nvPr/>
        </p:nvPicPr>
        <p:blipFill>
          <a:blip r:embed="rId4">
            <a:extLst>
              <a:ext uri="{28A0092B-C50C-407E-A947-70E740481C1C}">
                <a14:useLocalDpi xmlns:a14="http://schemas.microsoft.com/office/drawing/2010/main" val="0"/>
              </a:ext>
            </a:extLst>
          </a:blip>
          <a:srcRect l="16374" t="12930" r="14349" b="20976"/>
          <a:stretch>
            <a:fillRect/>
          </a:stretch>
        </p:blipFill>
        <p:spPr bwMode="auto">
          <a:xfrm>
            <a:off x="1219200" y="1905000"/>
            <a:ext cx="4592638" cy="3840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60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676400"/>
            <a:ext cx="7543800" cy="49530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“Let me introduce to you: Pistol Fingers (shooting hand) and Flat Hand (support hand).”</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The “finger puppet” people “hold hands” (thumbs together) at the start of a correct two-handed grip.</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“Flat Hand” ducks and slides under Pistol Finger’s “barrel”.</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Pistol Fingers (shooting hand) “pushes” Flat Hand (support).</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Thumbs stay together (on the same side of the gun).</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All fingers except Pistol Fingers’ Barrel (shooting hand index finger) should be “fist-like” or “bunched together.”</a:t>
            </a:r>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447800"/>
            <a:ext cx="9144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148" name="Title 3"/>
          <p:cNvSpPr>
            <a:spLocks noGrp="1"/>
          </p:cNvSpPr>
          <p:nvPr>
            <p:ph type="ctrTitle"/>
          </p:nvPr>
        </p:nvSpPr>
        <p:spPr>
          <a:xfrm>
            <a:off x="0" y="0"/>
            <a:ext cx="9144000" cy="1524000"/>
          </a:xfrm>
          <a:solidFill>
            <a:srgbClr val="EC1010"/>
          </a:solidFill>
        </p:spPr>
        <p:txBody>
          <a:bodyPr/>
          <a:lstStyle/>
          <a:p>
            <a:pPr eaLnBrk="1" hangingPunct="1"/>
            <a:r>
              <a:rPr lang="en-US" sz="4000" b="1" smtClean="0">
                <a:solidFill>
                  <a:schemeClr val="bg1"/>
                </a:solidFill>
                <a:latin typeface="Arial" charset="0"/>
                <a:cs typeface="Arial" charset="0"/>
              </a:rPr>
              <a:t>Hands Guns</a:t>
            </a:r>
          </a:p>
        </p:txBody>
      </p:sp>
    </p:spTree>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86000"/>
            <a:ext cx="6934200" cy="31242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9600" b="1" i="1" dirty="0" smtClean="0">
                <a:solidFill>
                  <a:schemeClr val="tx1"/>
                </a:solidFill>
                <a:latin typeface="Arial" pitchFamily="34" charset="0"/>
                <a:cs typeface="Arial" pitchFamily="34" charset="0"/>
              </a:rPr>
              <a:t>HOLD CONTROL </a:t>
            </a:r>
            <a:r>
              <a:rPr lang="en-US" sz="9600" b="1" dirty="0" smtClean="0">
                <a:solidFill>
                  <a:schemeClr val="tx1"/>
                </a:solidFill>
                <a:latin typeface="Arial" pitchFamily="34" charset="0"/>
                <a:cs typeface="Arial" pitchFamily="34" charset="0"/>
              </a:rPr>
              <a:t>ALLOWS THE SHOOTER TO MAINTAIN PROPER SIGHT ALIGNMENT AND SIGHT PICTURE WHILE FIRING THE SHOT.</a:t>
            </a:r>
          </a:p>
          <a:p>
            <a:pPr algn="l" eaLnBrk="1" fontAlgn="auto" hangingPunct="1">
              <a:spcAft>
                <a:spcPts val="0"/>
              </a:spcAft>
              <a:buFont typeface="Arial" pitchFamily="34" charset="0"/>
              <a:buNone/>
              <a:defRPr/>
            </a:pPr>
            <a:endParaRPr lang="en-US" sz="8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8000" b="1" dirty="0" smtClean="0">
                <a:solidFill>
                  <a:schemeClr val="tx1"/>
                </a:solidFill>
                <a:latin typeface="Arial" pitchFamily="34" charset="0"/>
                <a:cs typeface="Arial" pitchFamily="34" charset="0"/>
              </a:rPr>
              <a:t> A PROPER GRIP IS CRITICAL TO HOLD CONTROL</a:t>
            </a:r>
          </a:p>
          <a:p>
            <a:pPr algn="l" eaLnBrk="1" fontAlgn="auto" hangingPunct="1">
              <a:spcAft>
                <a:spcPts val="0"/>
              </a:spcAft>
              <a:buFont typeface="Arial" pitchFamily="34" charset="0"/>
              <a:buChar char="•"/>
              <a:defRPr/>
            </a:pPr>
            <a:endParaRPr lang="en-US" sz="8000" b="1" dirty="0" smtClean="0">
              <a:solidFill>
                <a:schemeClr val="tx1"/>
              </a:solidFill>
              <a:latin typeface="Arial" pitchFamily="34" charset="0"/>
              <a:cs typeface="Arial" pitchFamily="34" charset="0"/>
            </a:endParaRPr>
          </a:p>
          <a:p>
            <a:pPr marL="63500" indent="-63500" algn="l" eaLnBrk="1" fontAlgn="auto" hangingPunct="1">
              <a:lnSpc>
                <a:spcPct val="900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ONE GOAL OF HOLD CONTROL IS TO MINIMIZE THE </a:t>
            </a:r>
          </a:p>
          <a:p>
            <a:pPr marL="111125" indent="-63500"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ARC OF MOVEMENT</a:t>
            </a:r>
          </a:p>
          <a:p>
            <a:pPr algn="l" eaLnBrk="1" fontAlgn="auto" hangingPunct="1">
              <a:spcAft>
                <a:spcPts val="0"/>
              </a:spcAft>
              <a:buFont typeface="Arial" pitchFamily="34" charset="0"/>
              <a:buNone/>
              <a:defRPr/>
            </a:pPr>
            <a:r>
              <a:rPr lang="en-US" sz="7400" b="1" dirty="0" smtClean="0">
                <a:solidFill>
                  <a:schemeClr val="tx1"/>
                </a:solidFill>
              </a:rPr>
              <a:t> </a:t>
            </a:r>
            <a:endParaRPr lang="en-US" sz="25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0179" name="TextBox 4"/>
          <p:cNvSpPr txBox="1">
            <a:spLocks noChangeArrowheads="1"/>
          </p:cNvSpPr>
          <p:nvPr/>
        </p:nvSpPr>
        <p:spPr bwMode="auto">
          <a:xfrm>
            <a:off x="3581400" y="6096000"/>
            <a:ext cx="4495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t>NATIONAL RIFLE ASSOCIATION OF AMERICA</a:t>
            </a:r>
          </a:p>
          <a:p>
            <a:pPr eaLnBrk="1" hangingPunct="1"/>
            <a:r>
              <a:rPr lang="en-US" sz="1600"/>
              <a:t>EDUCATION &amp; TRAINING DIVISION                                   </a:t>
            </a:r>
          </a:p>
        </p:txBody>
      </p:sp>
      <p:pic>
        <p:nvPicPr>
          <p:cNvPr id="50181"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2" name="Title 3"/>
          <p:cNvSpPr>
            <a:spLocks noGrp="1"/>
          </p:cNvSpPr>
          <p:nvPr>
            <p:ph type="ctrTitle"/>
          </p:nvPr>
        </p:nvSpPr>
        <p:spPr>
          <a:xfrm>
            <a:off x="0" y="0"/>
            <a:ext cx="9144000" cy="17526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II-24</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4000" b="1" dirty="0" smtClean="0">
                <a:solidFill>
                  <a:schemeClr val="bg1"/>
                </a:solidFill>
                <a:latin typeface="Arial" charset="0"/>
                <a:cs typeface="Arial" charset="0"/>
              </a:rPr>
              <a:t>HOLD CONTROL</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876800" y="1828800"/>
            <a:ext cx="3810000" cy="2133600"/>
          </a:xfrm>
        </p:spPr>
        <p:txBody>
          <a:bodyPr rtlCol="0">
            <a:normAutofit fontScale="25000" lnSpcReduction="20000"/>
          </a:bodyPr>
          <a:lstStyle/>
          <a:p>
            <a:pPr algn="l" eaLnBrk="1" fontAlgn="auto" hangingPunct="1">
              <a:lnSpc>
                <a:spcPct val="90000"/>
              </a:lnSpc>
              <a:spcAft>
                <a:spcPts val="0"/>
              </a:spcAft>
              <a:buFont typeface="Arial" pitchFamily="34" charset="0"/>
              <a:buNone/>
              <a:defRPr/>
            </a:pPr>
            <a:r>
              <a:rPr lang="en-US" sz="9600" b="1" i="1" dirty="0" smtClean="0">
                <a:solidFill>
                  <a:schemeClr val="tx1"/>
                </a:solidFill>
                <a:latin typeface="Arial" pitchFamily="34" charset="0"/>
                <a:cs typeface="Arial" pitchFamily="34" charset="0"/>
              </a:rPr>
              <a:t>ARC OF MOVEMENT </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REFERS TO THE   </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UNAVOIDABLE MOTION </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OF A PISTOL HELD IN</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A SHOOTING POSITION.  </a:t>
            </a:r>
          </a:p>
          <a:p>
            <a:pPr algn="l" eaLnBrk="1" fontAlgn="auto" hangingPunct="1">
              <a:lnSpc>
                <a:spcPct val="90000"/>
              </a:lnSpc>
              <a:spcAft>
                <a:spcPts val="0"/>
              </a:spcAft>
              <a:buFont typeface="Arial" pitchFamily="34" charset="0"/>
              <a:buNone/>
              <a:defRPr/>
            </a:pPr>
            <a:endParaRPr lang="en-US" sz="11200" b="1" dirty="0" smtClean="0">
              <a:solidFill>
                <a:schemeClr val="tx1"/>
              </a:solidFill>
            </a:endParaRPr>
          </a:p>
          <a:p>
            <a:pPr algn="l" eaLnBrk="1" fontAlgn="auto" hangingPunct="1">
              <a:lnSpc>
                <a:spcPct val="90000"/>
              </a:lnSpc>
              <a:spcAft>
                <a:spcPts val="0"/>
              </a:spcAft>
              <a:buFont typeface="Arial" pitchFamily="34" charset="0"/>
              <a:buNone/>
              <a:defRPr/>
            </a:pPr>
            <a:r>
              <a:rPr lang="en-US" sz="9600" b="1" dirty="0" smtClean="0">
                <a:solidFill>
                  <a:schemeClr val="tx1"/>
                </a:solidFill>
              </a:rPr>
              <a:t>  </a:t>
            </a:r>
            <a:r>
              <a:rPr lang="en-US" sz="7400" b="1" dirty="0" smtClean="0">
                <a:solidFill>
                  <a:schemeClr val="tx1"/>
                </a:solidFill>
              </a:rPr>
              <a:t> </a:t>
            </a:r>
            <a:endParaRPr lang="en-US" sz="25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120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524000"/>
            <a:ext cx="1143000" cy="53340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0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6002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II-25</a:t>
            </a:r>
            <a:br>
              <a:rPr lang="en-US" sz="1800" dirty="0" smtClean="0">
                <a:solidFill>
                  <a:schemeClr val="bg1"/>
                </a:solidFill>
                <a:latin typeface="Arial" pitchFamily="34" charset="0"/>
                <a:cs typeface="Arial" pitchFamily="34" charset="0"/>
              </a:rPr>
            </a:br>
            <a:r>
              <a:rPr lang="en-US" sz="1300" dirty="0">
                <a:solidFill>
                  <a:schemeClr val="bg1"/>
                </a:solidFill>
              </a:rPr>
              <a:t/>
            </a:r>
            <a:br>
              <a:rPr lang="en-US" sz="1300" dirty="0">
                <a:solidFill>
                  <a:schemeClr val="bg1"/>
                </a:solidFill>
              </a:rPr>
            </a:br>
            <a:r>
              <a:rPr lang="en-US" b="1" dirty="0" smtClean="0">
                <a:solidFill>
                  <a:schemeClr val="bg1"/>
                </a:solidFill>
                <a:latin typeface="Arial" pitchFamily="34" charset="0"/>
                <a:cs typeface="Arial" pitchFamily="34" charset="0"/>
              </a:rPr>
              <a:t>ARC OF MOVEMENT</a:t>
            </a:r>
            <a:endParaRPr lang="en-US" b="1" dirty="0">
              <a:solidFill>
                <a:schemeClr val="bg1"/>
              </a:solidFill>
              <a:latin typeface="Arial" pitchFamily="34" charset="0"/>
              <a:cs typeface="Arial" pitchFamily="34" charset="0"/>
            </a:endParaRPr>
          </a:p>
        </p:txBody>
      </p:sp>
      <p:pic>
        <p:nvPicPr>
          <p:cNvPr id="9" name="Picture 8" descr="arc.jpg"/>
          <p:cNvPicPr>
            <a:picLocks noChangeAspect="1"/>
          </p:cNvPicPr>
          <p:nvPr/>
        </p:nvPicPr>
        <p:blipFill>
          <a:blip r:embed="rId4" cstate="print"/>
          <a:srcRect l="13236" t="9951" r="8728" b="29104"/>
          <a:stretch>
            <a:fillRect/>
          </a:stretch>
        </p:blipFill>
        <p:spPr>
          <a:xfrm>
            <a:off x="1447800" y="1828800"/>
            <a:ext cx="3191237" cy="4023360"/>
          </a:xfrm>
          <a:prstGeom prst="rect">
            <a:avLst/>
          </a:prstGeom>
          <a:solidFill>
            <a:srgbClr val="FFFFFF">
              <a:shade val="85000"/>
            </a:srgbClr>
          </a:solidFill>
          <a:ln w="12700" cap="rnd">
            <a:solidFill>
              <a:schemeClr val="tx1"/>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TextBox 9"/>
          <p:cNvSpPr txBox="1">
            <a:spLocks noChangeArrowheads="1"/>
          </p:cNvSpPr>
          <p:nvPr/>
        </p:nvSpPr>
        <p:spPr bwMode="auto">
          <a:xfrm>
            <a:off x="4876800" y="4165600"/>
            <a:ext cx="3886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pPr>
            <a:r>
              <a:rPr lang="en-US" sz="2000" b="1"/>
              <a:t>PRACTICE DECREASES THE   ARC OF MOVEMENT.</a:t>
            </a:r>
          </a:p>
          <a:p>
            <a:pPr eaLnBrk="1" hangingPunct="1"/>
            <a:endParaRPr lang="en-US" sz="2400" b="1">
              <a:latin typeface="Calibri" pitchFamily="34" charset="0"/>
            </a:endParaRPr>
          </a:p>
        </p:txBody>
      </p:sp>
      <p:cxnSp>
        <p:nvCxnSpPr>
          <p:cNvPr id="12" name="Straight Arrow Connector 11"/>
          <p:cNvCxnSpPr/>
          <p:nvPr/>
        </p:nvCxnSpPr>
        <p:spPr>
          <a:xfrm>
            <a:off x="3124200" y="4953000"/>
            <a:ext cx="5334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1981200" y="4953000"/>
            <a:ext cx="5334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2630488" y="5372100"/>
            <a:ext cx="379412"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2589213" y="4419600"/>
            <a:ext cx="458788" cy="158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1905000"/>
            <a:ext cx="6934200" cy="4191000"/>
          </a:xfrm>
        </p:spPr>
        <p:txBody>
          <a:bodyPr rtlCol="0">
            <a:normAutofit fontScale="40000" lnSpcReduction="20000"/>
          </a:bodyPr>
          <a:lstStyle/>
          <a:p>
            <a:pPr algn="l" eaLnBrk="1" fontAlgn="auto" hangingPunct="1">
              <a:spcAft>
                <a:spcPts val="0"/>
              </a:spcAft>
              <a:buFont typeface="Arial" pitchFamily="34" charset="0"/>
              <a:buNone/>
              <a:defRPr/>
            </a:pPr>
            <a:r>
              <a:rPr lang="en-US" sz="7400" b="1" dirty="0" smtClean="0">
                <a:solidFill>
                  <a:schemeClr val="tx1"/>
                </a:solidFill>
                <a:latin typeface="Arial" pitchFamily="34" charset="0"/>
                <a:cs typeface="Arial" pitchFamily="34" charset="0"/>
              </a:rPr>
              <a:t>“…rise and fall of the body… …will noticeably affect the accuracy if the target is a considerable distance from the shooter.”</a:t>
            </a:r>
            <a:endParaRPr lang="en-US" sz="7400" b="1" dirty="0" smtClean="0">
              <a:solidFill>
                <a:schemeClr val="tx1"/>
              </a:solidFill>
              <a:latin typeface="Arial" pitchFamily="34" charset="0"/>
              <a:cs typeface="Arial" pitchFamily="34" charset="0"/>
            </a:endParaRPr>
          </a:p>
          <a:p>
            <a:pPr algn="l" eaLnBrk="1" fontAlgn="auto" hangingPunct="1">
              <a:lnSpc>
                <a:spcPct val="90000"/>
              </a:lnSpc>
              <a:spcAft>
                <a:spcPts val="0"/>
              </a:spcAft>
              <a:defRPr/>
            </a:pPr>
            <a:endParaRPr lang="en-US" sz="8000" b="1" dirty="0" smtClean="0">
              <a:solidFill>
                <a:schemeClr val="tx1"/>
              </a:solidFill>
              <a:latin typeface="Arial" pitchFamily="34" charset="0"/>
              <a:cs typeface="Arial" pitchFamily="34" charset="0"/>
            </a:endParaRPr>
          </a:p>
          <a:p>
            <a:pPr marL="365760" indent="-365760" algn="l" eaLnBrk="1" fontAlgn="auto" hangingPunct="1">
              <a:lnSpc>
                <a:spcPct val="90000"/>
              </a:lnSpc>
              <a:spcAft>
                <a:spcPts val="0"/>
              </a:spcAft>
              <a:buFont typeface="Arial" panose="020B0604020202020204" pitchFamily="34" charset="0"/>
              <a:buChar char="•"/>
              <a:defRPr/>
            </a:pPr>
            <a:r>
              <a:rPr lang="en-US" sz="8000" b="1" dirty="0" smtClean="0">
                <a:solidFill>
                  <a:schemeClr val="tx1"/>
                </a:solidFill>
                <a:latin typeface="Arial" pitchFamily="34" charset="0"/>
                <a:cs typeface="Arial" pitchFamily="34" charset="0"/>
              </a:rPr>
              <a:t>…if you are </a:t>
            </a:r>
            <a:r>
              <a:rPr lang="en-US" sz="8000" b="1" dirty="0" smtClean="0">
                <a:solidFill>
                  <a:schemeClr val="tx1"/>
                </a:solidFill>
                <a:latin typeface="Arial" pitchFamily="34" charset="0"/>
                <a:cs typeface="Arial" pitchFamily="34" charset="0"/>
              </a:rPr>
              <a:t>a sniper and your handgun is a rifle ?!?!</a:t>
            </a:r>
          </a:p>
          <a:p>
            <a:pPr marL="365760" indent="-365760" algn="l" eaLnBrk="1" fontAlgn="auto" hangingPunct="1">
              <a:lnSpc>
                <a:spcPct val="90000"/>
              </a:lnSpc>
              <a:spcAft>
                <a:spcPts val="0"/>
              </a:spcAft>
              <a:buFont typeface="Arial" panose="020B0604020202020204" pitchFamily="34" charset="0"/>
              <a:buChar char="•"/>
              <a:defRPr/>
            </a:pPr>
            <a:endParaRPr lang="en-US" sz="8000" b="1" dirty="0" smtClean="0">
              <a:solidFill>
                <a:schemeClr val="tx1"/>
              </a:solidFill>
              <a:latin typeface="Arial" pitchFamily="34" charset="0"/>
              <a:cs typeface="Arial" pitchFamily="34" charset="0"/>
            </a:endParaRPr>
          </a:p>
          <a:p>
            <a:pPr marL="365760" indent="-365760" algn="l" eaLnBrk="1" fontAlgn="auto" hangingPunct="1">
              <a:lnSpc>
                <a:spcPct val="90000"/>
              </a:lnSpc>
              <a:spcAft>
                <a:spcPts val="0"/>
              </a:spcAft>
              <a:buFont typeface="Arial" panose="020B0604020202020204" pitchFamily="34" charset="0"/>
              <a:buChar char="•"/>
              <a:defRPr/>
            </a:pPr>
            <a:r>
              <a:rPr lang="en-US" sz="8000" b="1" dirty="0" smtClean="0">
                <a:solidFill>
                  <a:schemeClr val="tx1"/>
                </a:solidFill>
                <a:latin typeface="Arial" pitchFamily="34" charset="0"/>
                <a:cs typeface="Arial" pitchFamily="34" charset="0"/>
              </a:rPr>
              <a:t>Competition/Stress </a:t>
            </a:r>
            <a:r>
              <a:rPr lang="en-US" sz="8000" b="1" dirty="0" smtClean="0">
                <a:solidFill>
                  <a:schemeClr val="tx1"/>
                </a:solidFill>
                <a:latin typeface="Arial" pitchFamily="34" charset="0"/>
                <a:cs typeface="Arial" pitchFamily="34" charset="0"/>
              </a:rPr>
              <a:t>HANDGUN shooting</a:t>
            </a:r>
            <a:r>
              <a:rPr lang="en-US" sz="8000" b="1" dirty="0" smtClean="0">
                <a:solidFill>
                  <a:schemeClr val="tx1"/>
                </a:solidFill>
                <a:latin typeface="Arial" pitchFamily="34" charset="0"/>
                <a:cs typeface="Arial" pitchFamily="34" charset="0"/>
              </a:rPr>
              <a:t>: BREATHE!</a:t>
            </a:r>
          </a:p>
          <a:p>
            <a:pPr algn="l" eaLnBrk="1" fontAlgn="auto" hangingPunct="1">
              <a:lnSpc>
                <a:spcPct val="90000"/>
              </a:lnSpc>
              <a:spcAft>
                <a:spcPts val="0"/>
              </a:spcAft>
              <a:defRPr/>
            </a:pPr>
            <a:endParaRPr lang="en-US" sz="8000" b="1" dirty="0" smtClean="0">
              <a:solidFill>
                <a:schemeClr val="tx1"/>
              </a:solidFill>
              <a:latin typeface="Arial" pitchFamily="34" charset="0"/>
              <a:cs typeface="Arial" pitchFamily="34" charset="0"/>
            </a:endParaRPr>
          </a:p>
        </p:txBody>
      </p:sp>
      <p:sp>
        <p:nvSpPr>
          <p:cNvPr id="52230" name="Title 3"/>
          <p:cNvSpPr>
            <a:spLocks noGrp="1"/>
          </p:cNvSpPr>
          <p:nvPr>
            <p:ph type="ctrTitle"/>
          </p:nvPr>
        </p:nvSpPr>
        <p:spPr>
          <a:xfrm>
            <a:off x="0" y="0"/>
            <a:ext cx="9144000" cy="1676400"/>
          </a:xfrm>
          <a:solidFill>
            <a:srgbClr val="435878"/>
          </a:solidFill>
        </p:spPr>
        <p:txBody>
          <a:bodyPr/>
          <a:lstStyle/>
          <a:p>
            <a:pPr eaLnBrk="1" hangingPunct="1"/>
            <a:r>
              <a:rPr lang="en-US" sz="4000" b="1" dirty="0" smtClean="0">
                <a:solidFill>
                  <a:schemeClr val="bg1"/>
                </a:solidFill>
                <a:latin typeface="Arial" charset="0"/>
                <a:cs typeface="Arial" charset="0"/>
              </a:rPr>
              <a:t>BREATH CONTROL</a:t>
            </a:r>
            <a:br>
              <a:rPr lang="en-US" sz="4000" b="1" dirty="0" smtClean="0">
                <a:solidFill>
                  <a:schemeClr val="bg1"/>
                </a:solidFill>
                <a:latin typeface="Arial" charset="0"/>
                <a:cs typeface="Arial" charset="0"/>
              </a:rPr>
            </a:br>
            <a:r>
              <a:rPr lang="en-US" sz="3200" b="1" dirty="0" smtClean="0">
                <a:solidFill>
                  <a:schemeClr val="bg1"/>
                </a:solidFill>
                <a:latin typeface="Arial" charset="0"/>
                <a:cs typeface="Arial" charset="0"/>
              </a:rPr>
              <a:t>Red Book Page </a:t>
            </a:r>
            <a:r>
              <a:rPr lang="en-US" sz="3200" b="1" dirty="0" smtClean="0">
                <a:solidFill>
                  <a:schemeClr val="bg1"/>
                </a:solidFill>
                <a:latin typeface="Arial" charset="0"/>
                <a:cs typeface="Arial" charset="0"/>
              </a:rPr>
              <a:t>42 </a:t>
            </a:r>
            <a:r>
              <a:rPr lang="en-US" sz="3200" b="1" dirty="0" smtClean="0">
                <a:solidFill>
                  <a:schemeClr val="bg1"/>
                </a:solidFill>
                <a:latin typeface="Arial" charset="0"/>
                <a:cs typeface="Arial" charset="0"/>
              </a:rPr>
              <a:t>#6</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524000" y="2057400"/>
            <a:ext cx="7086600" cy="3886200"/>
          </a:xfrm>
        </p:spPr>
        <p:txBody>
          <a:bodyPr rtlCol="0">
            <a:normAutofit fontScale="25000" lnSpcReduction="20000"/>
          </a:bodyPr>
          <a:lstStyle/>
          <a:p>
            <a:pPr algn="l" eaLnBrk="1" fontAlgn="auto" hangingPunct="1">
              <a:spcAft>
                <a:spcPts val="0"/>
              </a:spcAft>
              <a:buFont typeface="Arial" pitchFamily="34" charset="0"/>
              <a:buNone/>
              <a:defRPr/>
            </a:pPr>
            <a:r>
              <a:rPr lang="en-US" sz="9600" b="1" i="1" dirty="0" smtClean="0">
                <a:solidFill>
                  <a:schemeClr val="tx1"/>
                </a:solidFill>
                <a:latin typeface="Arial" pitchFamily="34" charset="0"/>
                <a:cs typeface="Arial" pitchFamily="34" charset="0"/>
              </a:rPr>
              <a:t>TRIGGER CONTROL </a:t>
            </a:r>
            <a:r>
              <a:rPr lang="en-US" sz="9600" b="1" dirty="0" smtClean="0">
                <a:solidFill>
                  <a:schemeClr val="tx1"/>
                </a:solidFill>
                <a:latin typeface="Arial" pitchFamily="34" charset="0"/>
                <a:cs typeface="Arial" pitchFamily="34" charset="0"/>
              </a:rPr>
              <a:t>IS THE PROPER METHOD OF ACTIVATING THE TRIGGER TO MINIMIZE MOVEMENT THAT CAN MISALIGN THE SIGHTS. </a:t>
            </a:r>
          </a:p>
          <a:p>
            <a:pPr algn="l" eaLnBrk="1" fontAlgn="auto" hangingPunct="1">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TRIGGER IS BETWEEN FINGERTIP AND FIRST JOINT OF INDEX </a:t>
            </a:r>
          </a:p>
          <a:p>
            <a:pPr algn="l" eaLnBrk="1" fontAlgn="auto" hangingPunct="1">
              <a:lnSpc>
                <a:spcPct val="9000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  FINGER</a:t>
            </a:r>
          </a:p>
          <a:p>
            <a:pPr algn="l" eaLnBrk="1" fontAlgn="auto" hangingPunct="1">
              <a:lnSpc>
                <a:spcPct val="90000"/>
              </a:lnSpc>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TRIGGER IS SQUEEZED STRAIGHT REARWARD IN A SMOOTH, </a:t>
            </a:r>
          </a:p>
          <a:p>
            <a:pPr algn="l" eaLnBrk="1" fontAlgn="auto" hangingPunct="1">
              <a:lnSpc>
                <a:spcPct val="9000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  CONTINUOUS MOVEMENT</a:t>
            </a:r>
          </a:p>
          <a:p>
            <a:pPr algn="l" eaLnBrk="1" fontAlgn="auto" hangingPunct="1">
              <a:lnSpc>
                <a:spcPct val="90000"/>
              </a:lnSpc>
              <a:spcAft>
                <a:spcPts val="0"/>
              </a:spcAft>
              <a:buFont typeface="Arial" pitchFamily="34" charset="0"/>
              <a:buNone/>
              <a:defRPr/>
            </a:pPr>
            <a:endParaRPr lang="en-US" sz="64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THE TRIGGER SQUEEZE SHOULD PRODUCE A “SURPRISE BREAK”</a:t>
            </a:r>
          </a:p>
          <a:p>
            <a:pPr algn="l" eaLnBrk="1" fontAlgn="auto" hangingPunct="1">
              <a:lnSpc>
                <a:spcPct val="90000"/>
              </a:lnSpc>
              <a:spcAft>
                <a:spcPts val="0"/>
              </a:spcAft>
              <a:buFont typeface="Arial" pitchFamily="34" charset="0"/>
              <a:buChar char="•"/>
              <a:defRPr/>
            </a:pPr>
            <a:endParaRPr lang="en-US" sz="64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6400" b="1" dirty="0" smtClean="0">
                <a:solidFill>
                  <a:schemeClr val="tx1"/>
                </a:solidFill>
                <a:latin typeface="Arial" pitchFamily="34" charset="0"/>
                <a:cs typeface="Arial" pitchFamily="34" charset="0"/>
              </a:rPr>
              <a:t>TRIGGER SQUEEZE AND SIGHT ALIGNMENT ARE DONE </a:t>
            </a:r>
          </a:p>
          <a:p>
            <a:pPr algn="l" eaLnBrk="1" fontAlgn="auto" hangingPunct="1">
              <a:lnSpc>
                <a:spcPct val="90000"/>
              </a:lnSpc>
              <a:spcAft>
                <a:spcPts val="0"/>
              </a:spcAft>
              <a:buFont typeface="Arial" pitchFamily="34" charset="0"/>
              <a:buNone/>
              <a:defRPr/>
            </a:pPr>
            <a:r>
              <a:rPr lang="en-US" sz="6400" b="1" dirty="0" smtClean="0">
                <a:solidFill>
                  <a:schemeClr val="tx1"/>
                </a:solidFill>
                <a:latin typeface="Arial" pitchFamily="34" charset="0"/>
                <a:cs typeface="Arial" pitchFamily="34" charset="0"/>
              </a:rPr>
              <a:t>  WHILE MAINTAINING MINIMUM ARC OF MOVEMENT</a:t>
            </a:r>
          </a:p>
          <a:p>
            <a:pPr algn="l" eaLnBrk="1" fontAlgn="auto" hangingPunct="1">
              <a:lnSpc>
                <a:spcPct val="90000"/>
              </a:lnSpc>
              <a:spcAft>
                <a:spcPts val="0"/>
              </a:spcAft>
              <a:buFont typeface="Arial" pitchFamily="34" charset="0"/>
              <a:buChar char="•"/>
              <a:defRPr/>
            </a:pPr>
            <a:endParaRPr lang="en-US" sz="9600" b="1" dirty="0" smtClean="0">
              <a:solidFill>
                <a:schemeClr val="tx1"/>
              </a:solidFill>
            </a:endParaRPr>
          </a:p>
          <a:p>
            <a:pPr algn="l" eaLnBrk="1" fontAlgn="auto" hangingPunct="1">
              <a:lnSpc>
                <a:spcPct val="90000"/>
              </a:lnSpc>
              <a:spcAft>
                <a:spcPts val="0"/>
              </a:spcAft>
              <a:buFont typeface="Arial" pitchFamily="34" charset="0"/>
              <a:buNone/>
              <a:defRPr/>
            </a:pPr>
            <a:r>
              <a:rPr lang="en-US" sz="9600" b="1" dirty="0" smtClean="0">
                <a:solidFill>
                  <a:schemeClr val="tx1"/>
                </a:solidFill>
              </a:rPr>
              <a:t> </a:t>
            </a:r>
            <a:r>
              <a:rPr lang="en-US" sz="7400" b="1" dirty="0" smtClean="0">
                <a:solidFill>
                  <a:schemeClr val="tx1"/>
                </a:solidFill>
              </a:rPr>
              <a:t> </a:t>
            </a:r>
            <a:endParaRPr lang="en-US" sz="25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325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143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325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4" name="Title 3"/>
          <p:cNvSpPr>
            <a:spLocks noGrp="1"/>
          </p:cNvSpPr>
          <p:nvPr>
            <p:ph type="ctrTitle"/>
          </p:nvPr>
        </p:nvSpPr>
        <p:spPr>
          <a:xfrm>
            <a:off x="0" y="0"/>
            <a:ext cx="9144000" cy="17526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II-27</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4000" b="1" smtClean="0">
                <a:solidFill>
                  <a:schemeClr val="bg1"/>
                </a:solidFill>
                <a:latin typeface="Arial" charset="0"/>
                <a:cs typeface="Arial" charset="0"/>
              </a:rPr>
              <a:t>TRIGGER CONTROL</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76400" y="2133600"/>
            <a:ext cx="6705600" cy="36576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9600" b="1" i="1" dirty="0" smtClean="0">
                <a:solidFill>
                  <a:schemeClr val="tx1"/>
                </a:solidFill>
                <a:latin typeface="Arial" pitchFamily="34" charset="0"/>
                <a:cs typeface="Arial" pitchFamily="34" charset="0"/>
              </a:rPr>
              <a:t>FOLLOW-THROUGH</a:t>
            </a:r>
            <a:r>
              <a:rPr lang="en-US" sz="9600" b="1" dirty="0" smtClean="0">
                <a:solidFill>
                  <a:schemeClr val="tx1"/>
                </a:solidFill>
                <a:latin typeface="Arial" pitchFamily="34" charset="0"/>
                <a:cs typeface="Arial" pitchFamily="34" charset="0"/>
              </a:rPr>
              <a:t> IS THE CONTINUATION OF THE APPLICATION OF THE FUNDAMENTALS OF SHOOTING THROUGH AND IMMEDIATELY AFTER THE FIRING OF THE SHOT.  </a:t>
            </a:r>
          </a:p>
          <a:p>
            <a:pPr algn="l" eaLnBrk="1" fontAlgn="auto" hangingPunct="1">
              <a:spcAft>
                <a:spcPts val="0"/>
              </a:spcAft>
              <a:buFont typeface="Arial" pitchFamily="34" charset="0"/>
              <a:buNone/>
              <a:defRPr/>
            </a:pPr>
            <a:endParaRPr lang="en-US" sz="9600" b="1" dirty="0" smtClean="0">
              <a:solidFill>
                <a:schemeClr val="tx1"/>
              </a:solidFill>
            </a:endParaRPr>
          </a:p>
          <a:p>
            <a:pPr algn="l" eaLnBrk="1" fontAlgn="auto" hangingPunct="1">
              <a:lnSpc>
                <a:spcPct val="110000"/>
              </a:lnSpc>
              <a:spcAft>
                <a:spcPts val="0"/>
              </a:spcAft>
              <a:buFont typeface="Arial" pitchFamily="34" charset="0"/>
              <a:buNone/>
              <a:defRPr/>
            </a:pPr>
            <a:r>
              <a:rPr lang="en-US" sz="8800" b="1" dirty="0" smtClean="0">
                <a:solidFill>
                  <a:schemeClr val="tx1"/>
                </a:solidFill>
                <a:latin typeface="Arial" pitchFamily="34" charset="0"/>
                <a:cs typeface="Arial" pitchFamily="34" charset="0"/>
              </a:rPr>
              <a:t>FOLLOW-THROUGH ENABLES THE SHOOTER TO INTEGRATE, MAINTAIN AND CONTINUE THE SHOOTING FUNDAMENTALS BEFORE, DURING AND AFTER THE SHOT. </a:t>
            </a:r>
          </a:p>
          <a:p>
            <a:pPr algn="l" eaLnBrk="1" fontAlgn="auto" hangingPunct="1">
              <a:lnSpc>
                <a:spcPct val="90000"/>
              </a:lnSpc>
              <a:spcAft>
                <a:spcPts val="0"/>
              </a:spcAft>
              <a:buFont typeface="Arial" pitchFamily="34" charset="0"/>
              <a:buChar char="•"/>
              <a:defRPr/>
            </a:pPr>
            <a:endParaRPr lang="en-US" sz="9600" b="1" dirty="0" smtClean="0">
              <a:solidFill>
                <a:schemeClr val="tx1"/>
              </a:solidFill>
            </a:endParaRPr>
          </a:p>
          <a:p>
            <a:pPr algn="l" eaLnBrk="1" fontAlgn="auto" hangingPunct="1">
              <a:lnSpc>
                <a:spcPct val="90000"/>
              </a:lnSpc>
              <a:spcAft>
                <a:spcPts val="0"/>
              </a:spcAft>
              <a:buFont typeface="Arial" pitchFamily="34" charset="0"/>
              <a:buNone/>
              <a:defRPr/>
            </a:pPr>
            <a:r>
              <a:rPr lang="en-US" sz="9600" b="1" dirty="0" smtClean="0">
                <a:solidFill>
                  <a:schemeClr val="tx1"/>
                </a:solidFill>
              </a:rPr>
              <a:t> </a:t>
            </a:r>
            <a:r>
              <a:rPr lang="en-US" sz="7400" b="1" dirty="0" smtClean="0">
                <a:solidFill>
                  <a:schemeClr val="tx1"/>
                </a:solidFill>
              </a:rPr>
              <a:t> </a:t>
            </a:r>
            <a:endParaRPr lang="en-US" sz="2500" b="1" dirty="0" smtClean="0">
              <a:solidFill>
                <a:schemeClr val="tx1"/>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4275"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54277"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itle 3"/>
          <p:cNvSpPr>
            <a:spLocks noGrp="1"/>
          </p:cNvSpPr>
          <p:nvPr>
            <p:ph type="ctrTitle"/>
          </p:nvPr>
        </p:nvSpPr>
        <p:spPr>
          <a:xfrm>
            <a:off x="0" y="0"/>
            <a:ext cx="9144000" cy="17526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II-28</a:t>
            </a:r>
            <a:br>
              <a:rPr lang="en-US" sz="1600" dirty="0" smtClean="0">
                <a:solidFill>
                  <a:schemeClr val="bg1"/>
                </a:solidFill>
                <a:latin typeface="Arial" charset="0"/>
                <a:cs typeface="Arial" charset="0"/>
              </a:rPr>
            </a:br>
            <a:r>
              <a:rPr lang="en-US" sz="1300" dirty="0" smtClean="0">
                <a:solidFill>
                  <a:schemeClr val="bg1"/>
                </a:solidFill>
              </a:rPr>
              <a:t/>
            </a:r>
            <a:br>
              <a:rPr lang="en-US" sz="1300" dirty="0" smtClean="0">
                <a:solidFill>
                  <a:schemeClr val="bg1"/>
                </a:solidFill>
              </a:rPr>
            </a:br>
            <a:r>
              <a:rPr lang="en-US" sz="4000" b="1" dirty="0" smtClean="0">
                <a:solidFill>
                  <a:schemeClr val="bg1"/>
                </a:solidFill>
                <a:latin typeface="Arial" charset="0"/>
                <a:cs typeface="Arial" charset="0"/>
              </a:rPr>
              <a:t>FOLLOW-THROUGH</a:t>
            </a:r>
          </a:p>
        </p:txBody>
      </p:sp>
      <p:sp>
        <p:nvSpPr>
          <p:cNvPr id="7" name="Rectangle 6"/>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09800"/>
            <a:ext cx="6781800" cy="3581400"/>
          </a:xfrm>
        </p:spPr>
        <p:txBody>
          <a:bodyPr rtlCol="0">
            <a:normAutofit fontScale="25000" lnSpcReduction="20000"/>
          </a:bodyPr>
          <a:lstStyle/>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INTENDED USE OF THE PISTOL </a:t>
            </a:r>
            <a:r>
              <a:rPr lang="en-US" sz="7600" i="1" dirty="0" smtClean="0">
                <a:solidFill>
                  <a:srgbClr val="FF0000"/>
                </a:solidFill>
                <a:latin typeface="Arial" pitchFamily="34" charset="0"/>
                <a:cs typeface="Arial" pitchFamily="34" charset="0"/>
              </a:rPr>
              <a:t>(DLW Co-#1)</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PRICE AND BUDGET</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AVAILABILITY AND PRICE OF AMMUNITION</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PISTOL FIT AND ERGONOMICS </a:t>
            </a:r>
            <a:r>
              <a:rPr lang="en-US" sz="7600" i="1" dirty="0">
                <a:solidFill>
                  <a:srgbClr val="FF0000"/>
                </a:solidFill>
                <a:latin typeface="Arial" pitchFamily="34" charset="0"/>
                <a:cs typeface="Arial" pitchFamily="34" charset="0"/>
              </a:rPr>
              <a:t>(DLW Co-#1)</a:t>
            </a:r>
            <a:endParaRPr lang="en-US" sz="76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PISTOL SIZE/WEIGHT</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RECOIL</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SIMPLICITY OF OPERATION AND EASE OF CLEANING</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REPUTATION OF MANUFACTURER</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RELIABILITY RECORD OF MAKE AND MODEL</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WARRANTY OR GUARANTEE</a:t>
            </a:r>
          </a:p>
          <a:p>
            <a:pPr algn="l" eaLnBrk="1" fontAlgn="auto" hangingPunct="1">
              <a:spcAft>
                <a:spcPts val="0"/>
              </a:spcAft>
              <a:buFont typeface="Arial" pitchFamily="34" charset="0"/>
              <a:buChar char="•"/>
              <a:defRPr/>
            </a:pPr>
            <a:r>
              <a:rPr lang="en-US" sz="7600" b="1" dirty="0" smtClean="0">
                <a:solidFill>
                  <a:schemeClr val="tx1"/>
                </a:solidFill>
                <a:latin typeface="Arial" pitchFamily="34" charset="0"/>
                <a:cs typeface="Arial" pitchFamily="34" charset="0"/>
              </a:rPr>
              <a:t> AVAILABILITY OF REPAIR OR AFTERMARKET PARTS</a:t>
            </a:r>
          </a:p>
          <a:p>
            <a:pPr algn="l" eaLnBrk="1" fontAlgn="auto" hangingPunct="1">
              <a:spcAft>
                <a:spcPts val="0"/>
              </a:spcAft>
              <a:buFont typeface="Arial" pitchFamily="34" charset="0"/>
              <a:buNone/>
              <a:defRPr/>
            </a:pPr>
            <a:endParaRPr lang="en-US" sz="4200" b="1" dirty="0" smtClean="0">
              <a:solidFill>
                <a:schemeClr val="tx1"/>
              </a:solidFill>
            </a:endParaRPr>
          </a:p>
          <a:p>
            <a:pPr algn="l" eaLnBrk="1" fontAlgn="auto" hangingPunct="1">
              <a:spcAft>
                <a:spcPts val="0"/>
              </a:spcAft>
              <a:buFont typeface="Arial" pitchFamily="34" charset="0"/>
              <a:buChar char="•"/>
              <a:defRPr/>
            </a:pPr>
            <a:endParaRPr lang="en-US" sz="96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632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5632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Title 3"/>
          <p:cNvSpPr>
            <a:spLocks noGrp="1"/>
          </p:cNvSpPr>
          <p:nvPr>
            <p:ph type="ctrTitle"/>
          </p:nvPr>
        </p:nvSpPr>
        <p:spPr>
          <a:xfrm>
            <a:off x="0" y="0"/>
            <a:ext cx="9144000" cy="16764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IV-4</a:t>
            </a:r>
            <a:r>
              <a:rPr lang="en-US" dirty="0" smtClean="0">
                <a:solidFill>
                  <a:schemeClr val="bg1"/>
                </a:solidFill>
              </a:rPr>
              <a:t/>
            </a:r>
            <a:br>
              <a:rPr lang="en-US" dirty="0" smtClean="0">
                <a:solidFill>
                  <a:schemeClr val="bg1"/>
                </a:solidFill>
              </a:rPr>
            </a:br>
            <a:r>
              <a:rPr lang="en-US" sz="1300" dirty="0" smtClean="0">
                <a:solidFill>
                  <a:schemeClr val="bg1"/>
                </a:solidFill>
              </a:rPr>
              <a:t/>
            </a:r>
            <a:br>
              <a:rPr lang="en-US" sz="1300" dirty="0" smtClean="0">
                <a:solidFill>
                  <a:schemeClr val="bg1"/>
                </a:solidFill>
              </a:rPr>
            </a:br>
            <a:r>
              <a:rPr lang="en-US" sz="3200" b="1" dirty="0" smtClean="0">
                <a:solidFill>
                  <a:schemeClr val="bg1"/>
                </a:solidFill>
                <a:latin typeface="Arial" charset="0"/>
                <a:cs typeface="Arial" charset="0"/>
              </a:rPr>
              <a:t>FACTORS IN SELECTING A PISTOL</a:t>
            </a:r>
          </a:p>
        </p:txBody>
      </p:sp>
      <p:sp>
        <p:nvSpPr>
          <p:cNvPr id="9" name="Rectangle 8"/>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09800"/>
            <a:ext cx="6781800" cy="3581400"/>
          </a:xfrm>
        </p:spPr>
        <p:txBody>
          <a:bodyPr/>
          <a:lstStyle/>
          <a:p>
            <a:pPr algn="l" eaLnBrk="1" hangingPunct="1">
              <a:lnSpc>
                <a:spcPct val="80000"/>
              </a:lnSpc>
            </a:pPr>
            <a:r>
              <a:rPr lang="en-US" sz="2800" b="1" smtClean="0">
                <a:solidFill>
                  <a:schemeClr val="tx1"/>
                </a:solidFill>
                <a:latin typeface="Arial" charset="0"/>
                <a:cs typeface="Arial" charset="0"/>
              </a:rPr>
              <a:t>WHEN CONSIDERING PURCHASING A PISTOL:</a:t>
            </a:r>
          </a:p>
          <a:p>
            <a:pPr algn="l" eaLnBrk="1" hangingPunct="1">
              <a:lnSpc>
                <a:spcPct val="80000"/>
              </a:lnSpc>
            </a:pPr>
            <a:endParaRPr lang="en-US" sz="1200" b="1" smtClean="0">
              <a:solidFill>
                <a:schemeClr val="tx1"/>
              </a:solidFill>
              <a:latin typeface="Arial" charset="0"/>
              <a:cs typeface="Arial" charset="0"/>
            </a:endParaRPr>
          </a:p>
          <a:p>
            <a:pPr algn="l" eaLnBrk="1" hangingPunct="1">
              <a:lnSpc>
                <a:spcPct val="80000"/>
              </a:lnSpc>
              <a:buFont typeface="Arial" charset="0"/>
              <a:buChar char="•"/>
            </a:pPr>
            <a:r>
              <a:rPr lang="en-US" sz="2400" b="1" smtClean="0">
                <a:solidFill>
                  <a:schemeClr val="tx1"/>
                </a:solidFill>
                <a:latin typeface="Arial" charset="0"/>
                <a:cs typeface="Arial" charset="0"/>
              </a:rPr>
              <a:t> CONSULT KNOWLEDGEABLE SHOOTERS</a:t>
            </a:r>
          </a:p>
          <a:p>
            <a:pPr algn="l" eaLnBrk="1" hangingPunct="1">
              <a:lnSpc>
                <a:spcPct val="80000"/>
              </a:lnSpc>
              <a:buFont typeface="Arial" charset="0"/>
              <a:buChar char="•"/>
            </a:pPr>
            <a:endParaRPr lang="en-US" sz="1200" b="1" smtClean="0">
              <a:solidFill>
                <a:schemeClr val="tx1"/>
              </a:solidFill>
              <a:latin typeface="Arial" charset="0"/>
              <a:cs typeface="Arial" charset="0"/>
            </a:endParaRPr>
          </a:p>
          <a:p>
            <a:pPr algn="l" eaLnBrk="1" hangingPunct="1">
              <a:lnSpc>
                <a:spcPct val="80000"/>
              </a:lnSpc>
              <a:buFont typeface="Arial" charset="0"/>
              <a:buChar char="•"/>
            </a:pPr>
            <a:r>
              <a:rPr lang="en-US" sz="2400" b="1" smtClean="0">
                <a:solidFill>
                  <a:schemeClr val="tx1"/>
                </a:solidFill>
                <a:latin typeface="Arial" charset="0"/>
                <a:cs typeface="Arial" charset="0"/>
              </a:rPr>
              <a:t> RESEARCH AND, IF POSSIBLE, TEST-FIRE </a:t>
            </a:r>
          </a:p>
          <a:p>
            <a:pPr algn="l" eaLnBrk="1" hangingPunct="1">
              <a:lnSpc>
                <a:spcPct val="80000"/>
              </a:lnSpc>
            </a:pPr>
            <a:r>
              <a:rPr lang="en-US" sz="2400" b="1" smtClean="0">
                <a:solidFill>
                  <a:schemeClr val="tx1"/>
                </a:solidFill>
                <a:latin typeface="Arial" charset="0"/>
                <a:cs typeface="Arial" charset="0"/>
              </a:rPr>
              <a:t>  VARIOUS MAKES AND MODELS</a:t>
            </a:r>
          </a:p>
          <a:p>
            <a:pPr algn="l" eaLnBrk="1" hangingPunct="1">
              <a:lnSpc>
                <a:spcPct val="80000"/>
              </a:lnSpc>
              <a:buFont typeface="Arial" charset="0"/>
              <a:buChar char="•"/>
            </a:pPr>
            <a:endParaRPr lang="en-US" sz="1200" b="1" smtClean="0">
              <a:solidFill>
                <a:schemeClr val="tx1"/>
              </a:solidFill>
              <a:latin typeface="Arial" charset="0"/>
              <a:cs typeface="Arial" charset="0"/>
            </a:endParaRPr>
          </a:p>
          <a:p>
            <a:pPr algn="l" eaLnBrk="1" hangingPunct="1">
              <a:lnSpc>
                <a:spcPct val="80000"/>
              </a:lnSpc>
              <a:buFont typeface="Arial" charset="0"/>
              <a:buChar char="•"/>
            </a:pPr>
            <a:r>
              <a:rPr lang="en-US" sz="2400" b="1" smtClean="0">
                <a:solidFill>
                  <a:schemeClr val="tx1"/>
                </a:solidFill>
                <a:latin typeface="Arial" charset="0"/>
                <a:cs typeface="Arial" charset="0"/>
              </a:rPr>
              <a:t> PURCHASE THE PISTOL FROM A </a:t>
            </a:r>
          </a:p>
          <a:p>
            <a:pPr algn="l" eaLnBrk="1" hangingPunct="1">
              <a:lnSpc>
                <a:spcPct val="80000"/>
              </a:lnSpc>
            </a:pPr>
            <a:r>
              <a:rPr lang="en-US" sz="2400" b="1" smtClean="0">
                <a:solidFill>
                  <a:schemeClr val="tx1"/>
                </a:solidFill>
                <a:latin typeface="Arial" charset="0"/>
                <a:cs typeface="Arial" charset="0"/>
              </a:rPr>
              <a:t>  REPUTABLE DEALER</a:t>
            </a:r>
            <a:endParaRPr lang="en-US" sz="2400" smtClean="0">
              <a:solidFill>
                <a:srgbClr val="898989"/>
              </a:solidFill>
            </a:endParaRPr>
          </a:p>
          <a:p>
            <a:pPr algn="l" eaLnBrk="1" hangingPunct="1">
              <a:lnSpc>
                <a:spcPct val="80000"/>
              </a:lnSpc>
              <a:buFont typeface="Arial" charset="0"/>
              <a:buChar char="•"/>
            </a:pPr>
            <a:endParaRPr lang="en-US" sz="1300" smtClean="0">
              <a:solidFill>
                <a:srgbClr val="898989"/>
              </a:solidFill>
            </a:endParaRPr>
          </a:p>
          <a:p>
            <a:pPr algn="l" eaLnBrk="1" hangingPunct="1">
              <a:lnSpc>
                <a:spcPct val="80000"/>
              </a:lnSpc>
            </a:pPr>
            <a:endParaRPr lang="en-US" sz="600" smtClean="0">
              <a:solidFill>
                <a:srgbClr val="898989"/>
              </a:solidFill>
            </a:endParaRPr>
          </a:p>
          <a:p>
            <a:pPr algn="l" eaLnBrk="1" hangingPunct="1">
              <a:lnSpc>
                <a:spcPct val="80000"/>
              </a:lnSpc>
              <a:buFont typeface="Arial" charset="0"/>
              <a:buChar char="•"/>
            </a:pPr>
            <a:endParaRPr lang="en-US" sz="600" smtClean="0">
              <a:solidFill>
                <a:srgbClr val="898989"/>
              </a:solidFill>
            </a:endParaRPr>
          </a:p>
          <a:p>
            <a:pPr algn="l" eaLnBrk="1" hangingPunct="1">
              <a:lnSpc>
                <a:spcPct val="80000"/>
              </a:lnSpc>
              <a:buFont typeface="Arial" charset="0"/>
              <a:buChar char="•"/>
            </a:pPr>
            <a:endParaRPr lang="en-US" sz="600" smtClean="0">
              <a:solidFill>
                <a:srgbClr val="898989"/>
              </a:solidFill>
            </a:endParaRPr>
          </a:p>
          <a:p>
            <a:pPr algn="l" eaLnBrk="1" hangingPunct="1">
              <a:lnSpc>
                <a:spcPct val="80000"/>
              </a:lnSpc>
              <a:buFont typeface="Arial" charset="0"/>
              <a:buChar char="•"/>
            </a:pPr>
            <a:endParaRPr lang="en-US" sz="600" smtClean="0">
              <a:solidFill>
                <a:srgbClr val="898989"/>
              </a:solidFill>
            </a:endParaRPr>
          </a:p>
          <a:p>
            <a:pPr algn="l" eaLnBrk="1" hangingPunct="1">
              <a:lnSpc>
                <a:spcPct val="80000"/>
              </a:lnSpc>
            </a:pPr>
            <a:endParaRPr lang="en-US" sz="600" smtClean="0">
              <a:solidFill>
                <a:srgbClr val="898989"/>
              </a:solidFill>
            </a:endParaRPr>
          </a:p>
          <a:p>
            <a:pPr algn="l" eaLnBrk="1" hangingPunct="1">
              <a:lnSpc>
                <a:spcPct val="80000"/>
              </a:lnSpc>
            </a:pPr>
            <a:endParaRPr lang="en-US" sz="600" smtClean="0">
              <a:solidFill>
                <a:srgbClr val="898989"/>
              </a:solidFill>
            </a:endParaRPr>
          </a:p>
          <a:p>
            <a:pPr algn="l" eaLnBrk="1" hangingPunct="1">
              <a:lnSpc>
                <a:spcPct val="80000"/>
              </a:lnSpc>
            </a:pPr>
            <a:r>
              <a:rPr lang="en-US" sz="400" smtClean="0">
                <a:solidFill>
                  <a:srgbClr val="898989"/>
                </a:solidFill>
              </a:rPr>
              <a:t> </a:t>
            </a:r>
          </a:p>
          <a:p>
            <a:pPr algn="l" eaLnBrk="1" hangingPunct="1">
              <a:lnSpc>
                <a:spcPct val="80000"/>
              </a:lnSpc>
            </a:pPr>
            <a:endParaRPr lang="en-US" sz="400" smtClean="0">
              <a:solidFill>
                <a:srgbClr val="898989"/>
              </a:solidFill>
            </a:endParaRPr>
          </a:p>
          <a:p>
            <a:pPr algn="l" eaLnBrk="1" hangingPunct="1">
              <a:lnSpc>
                <a:spcPct val="80000"/>
              </a:lnSpc>
              <a:buFont typeface="Arial" charset="0"/>
              <a:buChar char="•"/>
            </a:pPr>
            <a:endParaRPr lang="en-US" sz="600" smtClean="0">
              <a:solidFill>
                <a:srgbClr val="898989"/>
              </a:solidFill>
            </a:endParaRPr>
          </a:p>
        </p:txBody>
      </p:sp>
      <p:sp>
        <p:nvSpPr>
          <p:cNvPr id="57347"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447800"/>
            <a:ext cx="11430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7349"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itle 3"/>
          <p:cNvSpPr>
            <a:spLocks noGrp="1"/>
          </p:cNvSpPr>
          <p:nvPr>
            <p:ph type="ctrTitle"/>
          </p:nvPr>
        </p:nvSpPr>
        <p:spPr>
          <a:xfrm>
            <a:off x="0" y="0"/>
            <a:ext cx="9144000" cy="16764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IV-5</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200" b="1" smtClean="0">
                <a:solidFill>
                  <a:schemeClr val="bg1"/>
                </a:solidFill>
                <a:latin typeface="Arial" charset="0"/>
                <a:cs typeface="Arial" charset="0"/>
              </a:rPr>
              <a:t>SELECTING A PISTOL</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76400" y="2209800"/>
            <a:ext cx="6781800" cy="36576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WHILE SHOOTING OR CLEANING A GUN, </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REFRAIN FROM EATING, DRINKING, SMOKING </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OR PLACING HANDS CLOSE TO THE MOUTH</a:t>
            </a:r>
          </a:p>
          <a:p>
            <a:pPr algn="l" eaLnBrk="1" fontAlgn="auto" hangingPunct="1">
              <a:lnSpc>
                <a:spcPct val="90000"/>
              </a:lnSpc>
              <a:spcAft>
                <a:spcPts val="0"/>
              </a:spcAft>
              <a:buFont typeface="Arial" pitchFamily="34" charset="0"/>
              <a:buChar char="•"/>
              <a:defRPr/>
            </a:pPr>
            <a:endParaRPr lang="en-US" sz="8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AFTER SHOOTING OR CLEANING A GUN, WASH </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HANDS AND FACE THOROUGHLY WITH SOAP </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AND </a:t>
            </a:r>
            <a:r>
              <a:rPr lang="en-US" sz="8000" b="1" dirty="0" smtClean="0">
                <a:solidFill>
                  <a:srgbClr val="0070C0"/>
                </a:solidFill>
                <a:latin typeface="Arial" pitchFamily="34" charset="0"/>
                <a:cs typeface="Arial" pitchFamily="34" charset="0"/>
              </a:rPr>
              <a:t>COLD</a:t>
            </a:r>
            <a:r>
              <a:rPr lang="en-US" sz="8000" b="1" dirty="0" smtClean="0">
                <a:solidFill>
                  <a:schemeClr val="tx1"/>
                </a:solidFill>
                <a:latin typeface="Arial" pitchFamily="34" charset="0"/>
                <a:cs typeface="Arial" pitchFamily="34" charset="0"/>
              </a:rPr>
              <a:t> WATER</a:t>
            </a:r>
          </a:p>
          <a:p>
            <a:pPr algn="l" eaLnBrk="1" fontAlgn="auto" hangingPunct="1">
              <a:lnSpc>
                <a:spcPct val="90000"/>
              </a:lnSpc>
              <a:spcAft>
                <a:spcPts val="0"/>
              </a:spcAft>
              <a:buFont typeface="Arial" pitchFamily="34" charset="0"/>
              <a:buChar char="•"/>
              <a:defRPr/>
            </a:pPr>
            <a:endParaRPr lang="en-US" sz="8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8000" b="1" dirty="0" smtClean="0">
                <a:solidFill>
                  <a:schemeClr val="tx1"/>
                </a:solidFill>
                <a:latin typeface="Arial" pitchFamily="34" charset="0"/>
                <a:cs typeface="Arial" pitchFamily="34" charset="0"/>
              </a:rPr>
              <a:t> CHANGE AND WASH CLOTHING AS SOON AS </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POSSIBLE AFTER SHOOTING OR CLEANING A</a:t>
            </a:r>
          </a:p>
          <a:p>
            <a:pPr algn="l" eaLnBrk="1" fontAlgn="auto" hangingPunct="1">
              <a:lnSpc>
                <a:spcPct val="9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  GUN</a:t>
            </a:r>
          </a:p>
          <a:p>
            <a:pPr algn="l" eaLnBrk="1" fontAlgn="auto" hangingPunct="1">
              <a:lnSpc>
                <a:spcPct val="90000"/>
              </a:lnSpc>
              <a:spcAft>
                <a:spcPts val="0"/>
              </a:spcAft>
              <a:buFont typeface="Arial" pitchFamily="34" charset="0"/>
              <a:buChar char="•"/>
              <a:defRPr/>
            </a:pPr>
            <a:endParaRPr lang="en-US" sz="112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837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5837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4" name="Title 3"/>
          <p:cNvSpPr>
            <a:spLocks noGrp="1"/>
          </p:cNvSpPr>
          <p:nvPr>
            <p:ph type="ctrTitle"/>
          </p:nvPr>
        </p:nvSpPr>
        <p:spPr>
          <a:xfrm>
            <a:off x="0" y="0"/>
            <a:ext cx="9144000" cy="1828800"/>
          </a:xfrm>
          <a:solidFill>
            <a:srgbClr val="435878"/>
          </a:solidFill>
        </p:spPr>
        <p:txBody>
          <a:bodyPr/>
          <a:lstStyle/>
          <a:p>
            <a:pPr eaLnBrk="1" hangingPunct="1"/>
            <a:r>
              <a:rPr lang="en-US" sz="1300" dirty="0" smtClean="0"/>
              <a:t/>
            </a:r>
            <a:br>
              <a:rPr lang="en-US" sz="1300" dirty="0" smtClean="0"/>
            </a:br>
            <a:r>
              <a:rPr lang="en-US" sz="1600" dirty="0" smtClean="0">
                <a:solidFill>
                  <a:schemeClr val="bg1"/>
                </a:solidFill>
                <a:latin typeface="Arial" charset="0"/>
                <a:cs typeface="Arial" charset="0"/>
              </a:rPr>
              <a:t>NRA BASIC PISTOL SHOOTING COURSE                                                              SLIDE III-7</a:t>
            </a:r>
            <a:br>
              <a:rPr lang="en-US" sz="1600" dirty="0" smtClean="0">
                <a:solidFill>
                  <a:schemeClr val="bg1"/>
                </a:solidFill>
                <a:latin typeface="Arial" charset="0"/>
                <a:cs typeface="Arial" charset="0"/>
              </a:rPr>
            </a:br>
            <a:r>
              <a:rPr lang="en-US" sz="1600" dirty="0" smtClean="0">
                <a:solidFill>
                  <a:schemeClr val="bg1"/>
                </a:solidFill>
                <a:latin typeface="Arial" charset="0"/>
                <a:cs typeface="Arial" charset="0"/>
              </a:rPr>
              <a:t/>
            </a:r>
            <a:br>
              <a:rPr lang="en-US" sz="1600" dirty="0" smtClean="0">
                <a:solidFill>
                  <a:schemeClr val="bg1"/>
                </a:solidFill>
                <a:latin typeface="Arial" charset="0"/>
                <a:cs typeface="Arial" charset="0"/>
              </a:rPr>
            </a:br>
            <a:r>
              <a:rPr lang="en-US" sz="3600" b="1" dirty="0" smtClean="0">
                <a:solidFill>
                  <a:schemeClr val="bg1"/>
                </a:solidFill>
                <a:latin typeface="Arial" charset="0"/>
                <a:cs typeface="Arial" charset="0"/>
              </a:rPr>
              <a:t>HYGIENE GUIDELINES</a:t>
            </a:r>
          </a:p>
        </p:txBody>
      </p:sp>
      <p:sp>
        <p:nvSpPr>
          <p:cNvPr id="9" name="Rectangle 8"/>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0200" y="2209800"/>
            <a:ext cx="6781800" cy="3581400"/>
          </a:xfrm>
        </p:spPr>
        <p:txBody>
          <a:bodyPr rtlCol="0">
            <a:normAutofit fontScale="25000" lnSpcReduction="20000"/>
          </a:bodyPr>
          <a:lstStyle/>
          <a:p>
            <a:pPr indent="111125" algn="l" eaLnBrk="1" fontAlgn="auto" hangingPunct="1">
              <a:spcAft>
                <a:spcPts val="0"/>
              </a:spcAft>
              <a:buFont typeface="Arial" pitchFamily="34" charset="0"/>
              <a:buChar char="•"/>
              <a:defRPr/>
            </a:pPr>
            <a:r>
              <a:rPr lang="en-US" sz="7200" b="1" dirty="0" smtClean="0">
                <a:solidFill>
                  <a:schemeClr val="tx1"/>
                </a:solidFill>
                <a:latin typeface="Arial" pitchFamily="34" charset="0"/>
                <a:cs typeface="Arial" pitchFamily="34" charset="0"/>
              </a:rPr>
              <a:t> PROPER CARE OF THE PISTOL INVOLVES </a:t>
            </a:r>
          </a:p>
          <a:p>
            <a:pPr indent="111125" algn="l" eaLnBrk="1" fontAlgn="auto" hangingPunct="1">
              <a:spcAft>
                <a:spcPts val="0"/>
              </a:spcAft>
              <a:defRPr/>
            </a:pPr>
            <a:r>
              <a:rPr lang="en-US" sz="7200" b="1" dirty="0" smtClean="0">
                <a:solidFill>
                  <a:schemeClr val="tx1"/>
                </a:solidFill>
                <a:latin typeface="Arial" pitchFamily="34" charset="0"/>
                <a:cs typeface="Arial" pitchFamily="34" charset="0"/>
              </a:rPr>
              <a:t> PREVENTIVE MAINTENANCE.</a:t>
            </a:r>
          </a:p>
          <a:p>
            <a:pPr algn="l" eaLnBrk="1" fontAlgn="auto" hangingPunct="1">
              <a:spcAft>
                <a:spcPts val="0"/>
              </a:spcAft>
              <a:buFont typeface="Arial" pitchFamily="34" charset="0"/>
              <a:buChar char="•"/>
              <a:defRPr/>
            </a:pPr>
            <a:endParaRPr lang="en-US" sz="72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7200" b="1" dirty="0" smtClean="0">
                <a:solidFill>
                  <a:schemeClr val="tx1"/>
                </a:solidFill>
                <a:latin typeface="Arial" pitchFamily="34" charset="0"/>
                <a:cs typeface="Arial" pitchFamily="34" charset="0"/>
              </a:rPr>
              <a:t> THE PISTOL SHOULD BE CLEANED AND LUBRICATED </a:t>
            </a:r>
          </a:p>
          <a:p>
            <a:pPr algn="l" eaLnBrk="1" fontAlgn="auto" hangingPunct="1">
              <a:spcAft>
                <a:spcPts val="0"/>
              </a:spcAft>
              <a:defRPr/>
            </a:pPr>
            <a:r>
              <a:rPr lang="en-US" sz="7200" b="1" dirty="0" smtClean="0">
                <a:solidFill>
                  <a:schemeClr val="tx1"/>
                </a:solidFill>
                <a:latin typeface="Arial" pitchFamily="34" charset="0"/>
                <a:cs typeface="Arial" pitchFamily="34" charset="0"/>
              </a:rPr>
              <a:t>   AFTER EVERY SHOOTING SESSION.</a:t>
            </a:r>
          </a:p>
          <a:p>
            <a:pPr algn="l" eaLnBrk="1" fontAlgn="auto" hangingPunct="1">
              <a:spcAft>
                <a:spcPts val="0"/>
              </a:spcAft>
              <a:buFont typeface="Arial" pitchFamily="34" charset="0"/>
              <a:buChar char="•"/>
              <a:defRPr/>
            </a:pPr>
            <a:endParaRPr lang="en-US" sz="72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7200" b="1" dirty="0" smtClean="0">
                <a:solidFill>
                  <a:schemeClr val="tx1"/>
                </a:solidFill>
                <a:latin typeface="Arial" pitchFamily="34" charset="0"/>
                <a:cs typeface="Arial" pitchFamily="34" charset="0"/>
              </a:rPr>
              <a:t> THE PISTOL SHOULD ALWAYS BE CHECKED TO ENSURE </a:t>
            </a:r>
          </a:p>
          <a:p>
            <a:pPr algn="l" eaLnBrk="1" fontAlgn="auto" hangingPunct="1">
              <a:spcAft>
                <a:spcPts val="0"/>
              </a:spcAft>
              <a:defRPr/>
            </a:pPr>
            <a:r>
              <a:rPr lang="en-US" sz="7200" b="1" dirty="0" smtClean="0">
                <a:solidFill>
                  <a:schemeClr val="tx1"/>
                </a:solidFill>
                <a:latin typeface="Arial" pitchFamily="34" charset="0"/>
                <a:cs typeface="Arial" pitchFamily="34" charset="0"/>
              </a:rPr>
              <a:t>   IT IS UNLOADED BEFORE CLEANING OR OTHER </a:t>
            </a:r>
          </a:p>
          <a:p>
            <a:pPr algn="l" eaLnBrk="1" fontAlgn="auto" hangingPunct="1">
              <a:spcAft>
                <a:spcPts val="0"/>
              </a:spcAft>
              <a:defRPr/>
            </a:pPr>
            <a:r>
              <a:rPr lang="en-US" sz="7200" b="1" dirty="0" smtClean="0">
                <a:solidFill>
                  <a:schemeClr val="tx1"/>
                </a:solidFill>
                <a:latin typeface="Arial" pitchFamily="34" charset="0"/>
                <a:cs typeface="Arial" pitchFamily="34" charset="0"/>
              </a:rPr>
              <a:t>   MAINTENANCE.</a:t>
            </a:r>
          </a:p>
          <a:p>
            <a:pPr algn="l" eaLnBrk="1" fontAlgn="auto" hangingPunct="1">
              <a:spcAft>
                <a:spcPts val="0"/>
              </a:spcAft>
              <a:buFont typeface="Arial" pitchFamily="34" charset="0"/>
              <a:buChar char="•"/>
              <a:defRPr/>
            </a:pPr>
            <a:endParaRPr lang="en-US" sz="72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r>
              <a:rPr lang="en-US" sz="7200" b="1" dirty="0" smtClean="0">
                <a:solidFill>
                  <a:schemeClr val="tx1"/>
                </a:solidFill>
                <a:latin typeface="Arial" pitchFamily="34" charset="0"/>
                <a:cs typeface="Arial" pitchFamily="34" charset="0"/>
              </a:rPr>
              <a:t> NO AMMUNITION SHOULD BE PRESENT WHEN A PISTOL </a:t>
            </a:r>
          </a:p>
          <a:p>
            <a:pPr algn="l" eaLnBrk="1" fontAlgn="auto" hangingPunct="1">
              <a:spcAft>
                <a:spcPts val="0"/>
              </a:spcAft>
              <a:defRPr/>
            </a:pPr>
            <a:r>
              <a:rPr lang="en-US" sz="7200" b="1" dirty="0" smtClean="0">
                <a:solidFill>
                  <a:schemeClr val="tx1"/>
                </a:solidFill>
                <a:latin typeface="Arial" pitchFamily="34" charset="0"/>
                <a:cs typeface="Arial" pitchFamily="34" charset="0"/>
              </a:rPr>
              <a:t>  IS CLEANED OR MAINTAINED.</a:t>
            </a:r>
          </a:p>
          <a:p>
            <a:pPr algn="l" eaLnBrk="1" fontAlgn="auto" hangingPunct="1">
              <a:spcAft>
                <a:spcPts val="0"/>
              </a:spcAft>
              <a:buFont typeface="Arial" pitchFamily="34" charset="0"/>
              <a:buChar char="•"/>
              <a:defRPr/>
            </a:pPr>
            <a:endParaRPr lang="en-US" sz="7200" dirty="0"/>
          </a:p>
          <a:p>
            <a:pPr algn="l" eaLnBrk="1" fontAlgn="auto" hangingPunct="1">
              <a:spcAft>
                <a:spcPts val="0"/>
              </a:spcAft>
              <a:buFont typeface="Arial" pitchFamily="34" charset="0"/>
              <a:buChar char="•"/>
              <a:defRPr/>
            </a:pPr>
            <a:endParaRPr lang="en-US" sz="72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59395"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447800"/>
            <a:ext cx="11430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9397"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Title 3"/>
          <p:cNvSpPr>
            <a:spLocks noGrp="1"/>
          </p:cNvSpPr>
          <p:nvPr>
            <p:ph type="ctrTitle"/>
          </p:nvPr>
        </p:nvSpPr>
        <p:spPr>
          <a:xfrm>
            <a:off x="0" y="0"/>
            <a:ext cx="9144000" cy="16764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IV-6</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200" b="1" smtClean="0">
                <a:solidFill>
                  <a:schemeClr val="bg1"/>
                </a:solidFill>
                <a:latin typeface="Arial" charset="0"/>
                <a:cs typeface="Arial" charset="0"/>
              </a:rPr>
              <a:t>CARING FOR THE PISTOL</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60420"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524000"/>
          </a:xfrm>
          <a:solidFill>
            <a:srgbClr val="435878"/>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IV-7</a:t>
            </a: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GUN CLEANING EQUIPMENT</a:t>
            </a:r>
            <a:endParaRPr lang="en-US" sz="3600" b="1" dirty="0">
              <a:solidFill>
                <a:schemeClr val="bg1"/>
              </a:solidFill>
              <a:latin typeface="Arial" pitchFamily="34" charset="0"/>
              <a:cs typeface="Arial" pitchFamily="34" charset="0"/>
            </a:endParaRPr>
          </a:p>
        </p:txBody>
      </p:sp>
      <p:pic>
        <p:nvPicPr>
          <p:cNvPr id="60422" name="Picture 8" descr="cleaningki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1752600"/>
            <a:ext cx="6194425" cy="4114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a:spLocks noChangeArrowheads="1"/>
          </p:cNvSpPr>
          <p:nvPr/>
        </p:nvSpPr>
        <p:spPr bwMode="auto">
          <a:xfrm>
            <a:off x="2895600" y="5486400"/>
            <a:ext cx="175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b="1"/>
              <a:t>CLEANING ROD</a:t>
            </a:r>
          </a:p>
        </p:txBody>
      </p:sp>
      <p:sp>
        <p:nvSpPr>
          <p:cNvPr id="11" name="TextBox 10"/>
          <p:cNvSpPr txBox="1">
            <a:spLocks noChangeArrowheads="1"/>
          </p:cNvSpPr>
          <p:nvPr/>
        </p:nvSpPr>
        <p:spPr bwMode="auto">
          <a:xfrm>
            <a:off x="1828800" y="3657600"/>
            <a:ext cx="9144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SMALL BRUSH</a:t>
            </a:r>
          </a:p>
        </p:txBody>
      </p:sp>
      <p:sp>
        <p:nvSpPr>
          <p:cNvPr id="12" name="TextBox 11"/>
          <p:cNvSpPr txBox="1">
            <a:spLocks noChangeArrowheads="1"/>
          </p:cNvSpPr>
          <p:nvPr/>
        </p:nvSpPr>
        <p:spPr bwMode="auto">
          <a:xfrm>
            <a:off x="4419600" y="1795463"/>
            <a:ext cx="114300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BORE CLEANER</a:t>
            </a:r>
          </a:p>
        </p:txBody>
      </p:sp>
      <p:sp>
        <p:nvSpPr>
          <p:cNvPr id="13" name="TextBox 12"/>
          <p:cNvSpPr txBox="1">
            <a:spLocks noChangeArrowheads="1"/>
          </p:cNvSpPr>
          <p:nvPr/>
        </p:nvSpPr>
        <p:spPr bwMode="auto">
          <a:xfrm>
            <a:off x="2743200" y="1828800"/>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b="1"/>
              <a:t>GUN OIL</a:t>
            </a:r>
          </a:p>
        </p:txBody>
      </p:sp>
      <p:sp>
        <p:nvSpPr>
          <p:cNvPr id="14" name="TextBox 13"/>
          <p:cNvSpPr txBox="1">
            <a:spLocks noChangeArrowheads="1"/>
          </p:cNvSpPr>
          <p:nvPr/>
        </p:nvSpPr>
        <p:spPr bwMode="auto">
          <a:xfrm>
            <a:off x="4572000" y="4953000"/>
            <a:ext cx="1219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BORE BRUSH  &amp; JAGS</a:t>
            </a:r>
          </a:p>
        </p:txBody>
      </p:sp>
      <p:sp>
        <p:nvSpPr>
          <p:cNvPr id="15" name="TextBox 14"/>
          <p:cNvSpPr txBox="1">
            <a:spLocks noChangeArrowheads="1"/>
          </p:cNvSpPr>
          <p:nvPr/>
        </p:nvSpPr>
        <p:spPr bwMode="auto">
          <a:xfrm>
            <a:off x="3962400" y="3886200"/>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b="1"/>
              <a:t>PATCHES</a:t>
            </a:r>
          </a:p>
        </p:txBody>
      </p:sp>
      <p:sp>
        <p:nvSpPr>
          <p:cNvPr id="17" name="TextBox 16"/>
          <p:cNvSpPr txBox="1">
            <a:spLocks noChangeArrowheads="1"/>
          </p:cNvSpPr>
          <p:nvPr/>
        </p:nvSpPr>
        <p:spPr bwMode="auto">
          <a:xfrm>
            <a:off x="7239000" y="2819400"/>
            <a:ext cx="8382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SOFT</a:t>
            </a:r>
          </a:p>
          <a:p>
            <a:pPr eaLnBrk="1" hangingPunct="1">
              <a:lnSpc>
                <a:spcPct val="80000"/>
              </a:lnSpc>
            </a:pPr>
            <a:r>
              <a:rPr lang="en-US" sz="1400" b="1"/>
              <a:t>CLOTH</a:t>
            </a:r>
          </a:p>
        </p:txBody>
      </p:sp>
      <p:sp>
        <p:nvSpPr>
          <p:cNvPr id="18" name="TextBox 17"/>
          <p:cNvSpPr txBox="1">
            <a:spLocks noChangeArrowheads="1"/>
          </p:cNvSpPr>
          <p:nvPr/>
        </p:nvSpPr>
        <p:spPr bwMode="auto">
          <a:xfrm>
            <a:off x="5867400" y="4495800"/>
            <a:ext cx="2057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PROTECTIVE GLOVES</a:t>
            </a:r>
          </a:p>
          <a:p>
            <a:pPr eaLnBrk="1" hangingPunct="1">
              <a:lnSpc>
                <a:spcPct val="80000"/>
              </a:lnSpc>
            </a:pPr>
            <a:endParaRPr lang="en-US" sz="1400" b="1"/>
          </a:p>
        </p:txBody>
      </p:sp>
      <p:sp>
        <p:nvSpPr>
          <p:cNvPr id="19" name="TextBox 18"/>
          <p:cNvSpPr txBox="1">
            <a:spLocks noChangeArrowheads="1"/>
          </p:cNvSpPr>
          <p:nvPr/>
        </p:nvSpPr>
        <p:spPr bwMode="auto">
          <a:xfrm>
            <a:off x="1905000" y="2190750"/>
            <a:ext cx="14478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400" b="1"/>
              <a:t>EYE </a:t>
            </a:r>
          </a:p>
          <a:p>
            <a:pPr eaLnBrk="1" hangingPunct="1">
              <a:lnSpc>
                <a:spcPct val="80000"/>
              </a:lnSpc>
            </a:pPr>
            <a:r>
              <a:rPr lang="en-US" sz="1400" b="1"/>
              <a:t>PROTECTION</a:t>
            </a:r>
          </a:p>
          <a:p>
            <a:pPr eaLnBrk="1" hangingPunct="1">
              <a:lnSpc>
                <a:spcPct val="80000"/>
              </a:lnSpc>
            </a:pPr>
            <a:endParaRPr lang="en-US" sz="1400" b="1"/>
          </a:p>
        </p:txBody>
      </p:sp>
      <p:sp>
        <p:nvSpPr>
          <p:cNvPr id="16" name="Rectangle 15"/>
          <p:cNvSpPr/>
          <p:nvPr/>
        </p:nvSpPr>
        <p:spPr>
          <a:xfrm>
            <a:off x="0" y="1219200"/>
            <a:ext cx="1066800" cy="56388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676400"/>
            <a:ext cx="7543800" cy="49530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“Say what you mean, mean what you say.”</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defRPr/>
            </a:pPr>
            <a:r>
              <a:rPr lang="en-US" sz="8000" b="1" dirty="0" smtClean="0">
                <a:solidFill>
                  <a:schemeClr val="tx1"/>
                </a:solidFill>
                <a:latin typeface="Arial" pitchFamily="34" charset="0"/>
                <a:cs typeface="Arial" pitchFamily="34" charset="0"/>
              </a:rPr>
              <a:t>“Everything you do with a (hand)gun needs to be willful and deliberate.”</a:t>
            </a:r>
            <a:r>
              <a:rPr lang="en-US" sz="8000" b="1" dirty="0" smtClean="0">
                <a:solidFill>
                  <a:schemeClr val="tx1"/>
                </a:solidFill>
                <a:latin typeface="Arial" pitchFamily="34" charset="0"/>
                <a:cs typeface="Arial" pitchFamily="34" charset="0"/>
              </a:rPr>
              <a:t/>
            </a:r>
            <a:br>
              <a:rPr lang="en-US" sz="8000" b="1" dirty="0" smtClean="0">
                <a:solidFill>
                  <a:schemeClr val="tx1"/>
                </a:solidFill>
                <a:latin typeface="Arial" pitchFamily="34" charset="0"/>
                <a:cs typeface="Arial" pitchFamily="34" charset="0"/>
              </a:rPr>
            </a:b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North Carolina “Concealed Carry” Handgun (CCH)</a:t>
            </a:r>
          </a:p>
          <a:p>
            <a:pPr algn="l" eaLnBrk="1" fontAlgn="auto" hangingPunct="1">
              <a:lnSpc>
                <a:spcPct val="110000"/>
              </a:lnSpc>
              <a:spcAft>
                <a:spcPts val="0"/>
              </a:spcAft>
              <a:buFont typeface="Arial" pitchFamily="34" charset="0"/>
              <a:buNone/>
              <a:defRPr/>
            </a:pPr>
            <a:r>
              <a:rPr lang="en-US" sz="8000" b="1" dirty="0">
                <a:solidFill>
                  <a:schemeClr val="tx1"/>
                </a:solidFill>
                <a:latin typeface="Arial" pitchFamily="34" charset="0"/>
                <a:cs typeface="Arial" pitchFamily="34" charset="0"/>
              </a:rPr>
              <a:t>	</a:t>
            </a:r>
            <a:r>
              <a:rPr lang="en-US" sz="8000" b="1" dirty="0" smtClean="0">
                <a:solidFill>
                  <a:schemeClr val="tx1"/>
                </a:solidFill>
                <a:latin typeface="Arial" pitchFamily="34" charset="0"/>
                <a:cs typeface="Arial" pitchFamily="34" charset="0"/>
              </a:rPr>
              <a:t>- NOT “Concealed TO Carry”</a:t>
            </a:r>
          </a:p>
          <a:p>
            <a:pPr algn="l" eaLnBrk="1" fontAlgn="auto" hangingPunct="1">
              <a:lnSpc>
                <a:spcPct val="110000"/>
              </a:lnSpc>
              <a:spcAft>
                <a:spcPts val="0"/>
              </a:spcAft>
              <a:buFont typeface="Arial" pitchFamily="34" charset="0"/>
              <a:buNone/>
              <a:defRPr/>
            </a:pPr>
            <a:r>
              <a:rPr lang="en-US" sz="8000" b="1" dirty="0">
                <a:solidFill>
                  <a:schemeClr val="tx1"/>
                </a:solidFill>
                <a:latin typeface="Arial" pitchFamily="34" charset="0"/>
                <a:cs typeface="Arial" pitchFamily="34" charset="0"/>
              </a:rPr>
              <a:t>	</a:t>
            </a:r>
            <a:r>
              <a:rPr lang="en-US" sz="8000" b="1" dirty="0" smtClean="0">
                <a:solidFill>
                  <a:schemeClr val="tx1"/>
                </a:solidFill>
                <a:latin typeface="Arial" pitchFamily="34" charset="0"/>
                <a:cs typeface="Arial" pitchFamily="34" charset="0"/>
              </a:rPr>
              <a:t>- NOT “Concealed AND Carry”</a:t>
            </a:r>
          </a:p>
          <a:p>
            <a:pPr algn="l" eaLnBrk="1" fontAlgn="auto" hangingPunct="1">
              <a:lnSpc>
                <a:spcPct val="110000"/>
              </a:lnSpc>
              <a:spcAft>
                <a:spcPts val="0"/>
              </a:spcAft>
              <a:buFont typeface="Arial" pitchFamily="34" charset="0"/>
              <a:buNone/>
              <a:defRPr/>
            </a:pPr>
            <a:r>
              <a:rPr lang="en-US" sz="8000" b="1" dirty="0">
                <a:solidFill>
                  <a:schemeClr val="tx1"/>
                </a:solidFill>
                <a:latin typeface="Arial" pitchFamily="34" charset="0"/>
                <a:cs typeface="Arial" pitchFamily="34" charset="0"/>
              </a:rPr>
              <a:t>	</a:t>
            </a:r>
            <a:r>
              <a:rPr lang="en-US" sz="8000" b="1" dirty="0" smtClean="0">
                <a:solidFill>
                  <a:schemeClr val="tx1"/>
                </a:solidFill>
                <a:latin typeface="Arial" pitchFamily="34" charset="0"/>
                <a:cs typeface="Arial" pitchFamily="34" charset="0"/>
              </a:rPr>
              <a:t>- Sometimes “Carry Concealed”</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Handguns are designed TO KILL PEOPLE.</a:t>
            </a:r>
          </a:p>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More correctly: </a:t>
            </a:r>
            <a:r>
              <a:rPr lang="en-US" sz="8000" b="1" i="1" dirty="0" smtClean="0">
                <a:solidFill>
                  <a:schemeClr val="tx1"/>
                </a:solidFill>
                <a:latin typeface="Arial" pitchFamily="34" charset="0"/>
                <a:cs typeface="Arial" pitchFamily="34" charset="0"/>
              </a:rPr>
              <a:t>Handguns are </a:t>
            </a:r>
            <a:r>
              <a:rPr lang="en-US" sz="8000" b="1" dirty="0" smtClean="0">
                <a:solidFill>
                  <a:schemeClr val="tx1"/>
                </a:solidFill>
                <a:latin typeface="Arial" pitchFamily="34" charset="0"/>
                <a:cs typeface="Arial" pitchFamily="34" charset="0"/>
              </a:rPr>
              <a:t>tools </a:t>
            </a:r>
            <a:r>
              <a:rPr lang="en-US" sz="8000" b="1" i="1" dirty="0" smtClean="0">
                <a:solidFill>
                  <a:schemeClr val="tx1"/>
                </a:solidFill>
                <a:latin typeface="Arial" pitchFamily="34" charset="0"/>
                <a:cs typeface="Arial" pitchFamily="34" charset="0"/>
              </a:rPr>
              <a:t>designed to</a:t>
            </a:r>
            <a:r>
              <a:rPr lang="en-US" sz="8000" b="1" dirty="0" smtClean="0">
                <a:solidFill>
                  <a:schemeClr val="tx1"/>
                </a:solidFill>
                <a:latin typeface="Arial" pitchFamily="34" charset="0"/>
                <a:cs typeface="Arial" pitchFamily="34" charset="0"/>
              </a:rPr>
              <a:t> help people </a:t>
            </a:r>
            <a:r>
              <a:rPr lang="en-US" sz="8000" b="1" i="1" dirty="0" smtClean="0">
                <a:solidFill>
                  <a:schemeClr val="tx1"/>
                </a:solidFill>
                <a:latin typeface="Arial" pitchFamily="34" charset="0"/>
                <a:cs typeface="Arial" pitchFamily="34" charset="0"/>
              </a:rPr>
              <a:t>kill</a:t>
            </a:r>
            <a:r>
              <a:rPr lang="en-US" sz="8000" b="1" dirty="0" smtClean="0">
                <a:solidFill>
                  <a:schemeClr val="tx1"/>
                </a:solidFill>
                <a:latin typeface="Arial" pitchFamily="34" charset="0"/>
                <a:cs typeface="Arial" pitchFamily="34" charset="0"/>
              </a:rPr>
              <a:t> other </a:t>
            </a:r>
            <a:r>
              <a:rPr lang="en-US" sz="8000" b="1" i="1" dirty="0" smtClean="0">
                <a:solidFill>
                  <a:schemeClr val="tx1"/>
                </a:solidFill>
                <a:latin typeface="Arial" pitchFamily="34" charset="0"/>
                <a:cs typeface="Arial" pitchFamily="34" charset="0"/>
              </a:rPr>
              <a:t>people</a:t>
            </a:r>
            <a:r>
              <a:rPr lang="en-US" sz="8000" b="1" dirty="0" smtClean="0">
                <a:solidFill>
                  <a:schemeClr val="tx1"/>
                </a:solidFill>
                <a:latin typeface="Arial" pitchFamily="34" charset="0"/>
                <a:cs typeface="Arial" pitchFamily="34" charset="0"/>
              </a:rPr>
              <a:t> easily.</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5600" b="1" dirty="0" smtClean="0">
                <a:solidFill>
                  <a:schemeClr val="tx1"/>
                </a:solidFill>
                <a:latin typeface="Arial" pitchFamily="34" charset="0"/>
                <a:cs typeface="Arial" pitchFamily="34" charset="0"/>
              </a:rPr>
              <a:t>Page </a:t>
            </a:r>
            <a:r>
              <a:rPr lang="en-US" sz="5600" b="1" dirty="0" smtClean="0">
                <a:solidFill>
                  <a:schemeClr val="tx1"/>
                </a:solidFill>
                <a:latin typeface="Arial" pitchFamily="34" charset="0"/>
                <a:cs typeface="Arial" pitchFamily="34" charset="0"/>
              </a:rPr>
              <a:t>17: </a:t>
            </a:r>
            <a:r>
              <a:rPr lang="en-US" sz="5600" b="1" dirty="0" smtClean="0">
                <a:solidFill>
                  <a:schemeClr val="tx1"/>
                </a:solidFill>
                <a:latin typeface="Arial" pitchFamily="34" charset="0"/>
                <a:cs typeface="Arial" pitchFamily="34" charset="0"/>
              </a:rPr>
              <a:t>f) Concealed Carry – Handgun (N.C.G.S. 14-415.10) (1)Definition of a handgun</a:t>
            </a: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7172" name="Title 3"/>
          <p:cNvSpPr>
            <a:spLocks noGrp="1"/>
          </p:cNvSpPr>
          <p:nvPr>
            <p:ph type="ctrTitle"/>
          </p:nvPr>
        </p:nvSpPr>
        <p:spPr>
          <a:xfrm>
            <a:off x="0" y="0"/>
            <a:ext cx="9144000" cy="1524000"/>
          </a:xfrm>
          <a:solidFill>
            <a:srgbClr val="435878"/>
          </a:solidFill>
        </p:spPr>
        <p:txBody>
          <a:bodyPr/>
          <a:lstStyle/>
          <a:p>
            <a:pPr eaLnBrk="1" hangingPunct="1"/>
            <a:r>
              <a:rPr lang="en-US" sz="4000" b="1" smtClean="0">
                <a:solidFill>
                  <a:schemeClr val="bg1"/>
                </a:solidFill>
                <a:latin typeface="Arial" charset="0"/>
                <a:cs typeface="Arial" charset="0"/>
              </a:rPr>
              <a:t>USE OF WORDS</a:t>
            </a:r>
          </a:p>
        </p:txBody>
      </p:sp>
      <p:sp>
        <p:nvSpPr>
          <p:cNvPr id="5" name="Rectangle 4"/>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22"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371600"/>
            <a:ext cx="914400" cy="54864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1444"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447800"/>
          </a:xfrm>
          <a:solidFill>
            <a:srgbClr val="EC1010"/>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IV-8</a:t>
            </a: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GUN CLEANING PROCEDURE</a:t>
            </a:r>
            <a:endParaRPr lang="en-US" sz="3600" b="1" dirty="0">
              <a:solidFill>
                <a:schemeClr val="bg1"/>
              </a:solidFill>
              <a:latin typeface="Arial" pitchFamily="34" charset="0"/>
              <a:cs typeface="Arial" pitchFamily="34" charset="0"/>
            </a:endParaRPr>
          </a:p>
        </p:txBody>
      </p:sp>
      <p:sp>
        <p:nvSpPr>
          <p:cNvPr id="19" name="TextBox 18"/>
          <p:cNvSpPr txBox="1">
            <a:spLocks noChangeArrowheads="1"/>
          </p:cNvSpPr>
          <p:nvPr/>
        </p:nvSpPr>
        <p:spPr bwMode="auto">
          <a:xfrm>
            <a:off x="1066800" y="4900613"/>
            <a:ext cx="22860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UNLOAD PISTOL, </a:t>
            </a:r>
          </a:p>
          <a:p>
            <a:pPr eaLnBrk="1" hangingPunct="1">
              <a:lnSpc>
                <a:spcPct val="80000"/>
              </a:lnSpc>
            </a:pPr>
            <a:r>
              <a:rPr lang="en-US" sz="1400" b="1"/>
              <a:t>  INSPECT AND  </a:t>
            </a:r>
          </a:p>
          <a:p>
            <a:pPr eaLnBrk="1" hangingPunct="1">
              <a:lnSpc>
                <a:spcPct val="80000"/>
              </a:lnSpc>
            </a:pPr>
            <a:r>
              <a:rPr lang="en-US" sz="1400" b="1"/>
              <a:t>  DISASSEMBLE (FIELD</a:t>
            </a:r>
          </a:p>
          <a:p>
            <a:pPr eaLnBrk="1" hangingPunct="1">
              <a:lnSpc>
                <a:spcPct val="80000"/>
              </a:lnSpc>
            </a:pPr>
            <a:r>
              <a:rPr lang="en-US" sz="1400" b="1"/>
              <a:t>  STRIP)</a:t>
            </a:r>
          </a:p>
        </p:txBody>
      </p:sp>
      <p:sp>
        <p:nvSpPr>
          <p:cNvPr id="24" name="TextBox 23"/>
          <p:cNvSpPr txBox="1">
            <a:spLocks noChangeArrowheads="1"/>
          </p:cNvSpPr>
          <p:nvPr/>
        </p:nvSpPr>
        <p:spPr bwMode="auto">
          <a:xfrm>
            <a:off x="3352800" y="5065713"/>
            <a:ext cx="2743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RUN BRUSH THROUGH</a:t>
            </a:r>
          </a:p>
          <a:p>
            <a:pPr eaLnBrk="1" hangingPunct="1">
              <a:lnSpc>
                <a:spcPct val="80000"/>
              </a:lnSpc>
            </a:pPr>
            <a:r>
              <a:rPr lang="en-US" sz="1400" b="1"/>
              <a:t>  EACH  CHAMBER OF </a:t>
            </a:r>
          </a:p>
          <a:p>
            <a:pPr eaLnBrk="1" hangingPunct="1">
              <a:lnSpc>
                <a:spcPct val="80000"/>
              </a:lnSpc>
            </a:pPr>
            <a:r>
              <a:rPr lang="en-US" sz="1400" b="1"/>
              <a:t>  REVOLVER CYLINDER</a:t>
            </a:r>
          </a:p>
        </p:txBody>
      </p:sp>
      <p:sp>
        <p:nvSpPr>
          <p:cNvPr id="25" name="TextBox 24"/>
          <p:cNvSpPr txBox="1">
            <a:spLocks noChangeArrowheads="1"/>
          </p:cNvSpPr>
          <p:nvPr/>
        </p:nvSpPr>
        <p:spPr bwMode="auto">
          <a:xfrm>
            <a:off x="3276600" y="2743200"/>
            <a:ext cx="2819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APPLY CLEANING SOLVENT</a:t>
            </a:r>
          </a:p>
          <a:p>
            <a:pPr eaLnBrk="1" hangingPunct="1">
              <a:lnSpc>
                <a:spcPct val="80000"/>
              </a:lnSpc>
            </a:pPr>
            <a:r>
              <a:rPr lang="en-US" sz="1400" b="1"/>
              <a:t>  TO BORE BRUSH (DO NOT </a:t>
            </a:r>
          </a:p>
          <a:p>
            <a:pPr eaLnBrk="1" hangingPunct="1">
              <a:lnSpc>
                <a:spcPct val="80000"/>
              </a:lnSpc>
            </a:pPr>
            <a:r>
              <a:rPr lang="en-US" sz="1400" b="1"/>
              <a:t>  DIP BRUSH IN SOLVENT)</a:t>
            </a:r>
          </a:p>
        </p:txBody>
      </p:sp>
      <p:sp>
        <p:nvSpPr>
          <p:cNvPr id="26" name="TextBox 25"/>
          <p:cNvSpPr txBox="1">
            <a:spLocks noChangeArrowheads="1"/>
          </p:cNvSpPr>
          <p:nvPr/>
        </p:nvSpPr>
        <p:spPr bwMode="auto">
          <a:xfrm>
            <a:off x="6172200" y="2743200"/>
            <a:ext cx="28956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RUN BRUSH COMPLETELY </a:t>
            </a:r>
          </a:p>
          <a:p>
            <a:pPr eaLnBrk="1" hangingPunct="1">
              <a:lnSpc>
                <a:spcPct val="80000"/>
              </a:lnSpc>
            </a:pPr>
            <a:r>
              <a:rPr lang="en-US" sz="1400" b="1"/>
              <a:t>  THROUGH  BORE 10-15 TIMES</a:t>
            </a:r>
          </a:p>
        </p:txBody>
      </p:sp>
      <p:sp>
        <p:nvSpPr>
          <p:cNvPr id="27" name="TextBox 26"/>
          <p:cNvSpPr txBox="1">
            <a:spLocks noChangeArrowheads="1"/>
          </p:cNvSpPr>
          <p:nvPr/>
        </p:nvSpPr>
        <p:spPr bwMode="auto">
          <a:xfrm>
            <a:off x="6248400" y="5019675"/>
            <a:ext cx="2895600"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b="1"/>
              <a:t> </a:t>
            </a:r>
            <a:r>
              <a:rPr lang="en-US" sz="1400" b="1"/>
              <a:t>CLEAN</a:t>
            </a:r>
            <a:r>
              <a:rPr lang="en-US" b="1"/>
              <a:t> </a:t>
            </a:r>
            <a:r>
              <a:rPr lang="en-US" sz="1400" b="1"/>
              <a:t>SEMI-AUTOMATIC </a:t>
            </a:r>
          </a:p>
          <a:p>
            <a:pPr eaLnBrk="1" hangingPunct="1">
              <a:lnSpc>
                <a:spcPct val="80000"/>
              </a:lnSpc>
            </a:pPr>
            <a:r>
              <a:rPr lang="en-US" sz="1400" b="1"/>
              <a:t>   PISTOL BARREL </a:t>
            </a:r>
          </a:p>
          <a:p>
            <a:pPr eaLnBrk="1" hangingPunct="1">
              <a:lnSpc>
                <a:spcPct val="80000"/>
              </a:lnSpc>
            </a:pPr>
            <a:r>
              <a:rPr lang="en-US" sz="1400" b="1"/>
              <a:t>   SEPARATELY WITH SOLVENT   </a:t>
            </a:r>
          </a:p>
        </p:txBody>
      </p:sp>
      <p:pic>
        <p:nvPicPr>
          <p:cNvPr id="61451" name="Picture 16" descr="96-a.TIF"/>
          <p:cNvPicPr>
            <a:picLocks noChangeAspect="1"/>
          </p:cNvPicPr>
          <p:nvPr/>
        </p:nvPicPr>
        <p:blipFill>
          <a:blip r:embed="rId4">
            <a:extLst>
              <a:ext uri="{28A0092B-C50C-407E-A947-70E740481C1C}">
                <a14:useLocalDpi xmlns:a14="http://schemas.microsoft.com/office/drawing/2010/main" val="0"/>
              </a:ext>
            </a:extLst>
          </a:blip>
          <a:srcRect l="3278" t="2193" r="4974" b="4385"/>
          <a:stretch>
            <a:fillRect/>
          </a:stretch>
        </p:blipFill>
        <p:spPr bwMode="auto">
          <a:xfrm>
            <a:off x="1143000" y="1524000"/>
            <a:ext cx="2133600" cy="32464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52" name="Picture 17" descr="97-a.TIF"/>
          <p:cNvPicPr>
            <a:picLocks noChangeAspect="1"/>
          </p:cNvPicPr>
          <p:nvPr/>
        </p:nvPicPr>
        <p:blipFill>
          <a:blip r:embed="rId5">
            <a:extLst>
              <a:ext uri="{28A0092B-C50C-407E-A947-70E740481C1C}">
                <a14:useLocalDpi xmlns:a14="http://schemas.microsoft.com/office/drawing/2010/main" val="0"/>
              </a:ext>
            </a:extLst>
          </a:blip>
          <a:srcRect l="22116" t="16006" r="26920" b="51341"/>
          <a:stretch>
            <a:fillRect/>
          </a:stretch>
        </p:blipFill>
        <p:spPr bwMode="auto">
          <a:xfrm>
            <a:off x="3430588" y="1524000"/>
            <a:ext cx="2665412" cy="1143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53" name="Picture 27" descr="97-d.TIF"/>
          <p:cNvPicPr>
            <a:picLocks noChangeAspect="1"/>
          </p:cNvPicPr>
          <p:nvPr/>
        </p:nvPicPr>
        <p:blipFill>
          <a:blip r:embed="rId6">
            <a:extLst>
              <a:ext uri="{28A0092B-C50C-407E-A947-70E740481C1C}">
                <a14:useLocalDpi xmlns:a14="http://schemas.microsoft.com/office/drawing/2010/main" val="0"/>
              </a:ext>
            </a:extLst>
          </a:blip>
          <a:srcRect l="23436" t="46349" r="7388" b="33943"/>
          <a:stretch>
            <a:fillRect/>
          </a:stretch>
        </p:blipFill>
        <p:spPr bwMode="auto">
          <a:xfrm>
            <a:off x="6248400" y="1524000"/>
            <a:ext cx="2684463" cy="1143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54" name="Picture 28" descr="97-e.TIF"/>
          <p:cNvPicPr>
            <a:picLocks noChangeAspect="1"/>
          </p:cNvPicPr>
          <p:nvPr/>
        </p:nvPicPr>
        <p:blipFill>
          <a:blip r:embed="rId7">
            <a:extLst>
              <a:ext uri="{28A0092B-C50C-407E-A947-70E740481C1C}">
                <a14:useLocalDpi xmlns:a14="http://schemas.microsoft.com/office/drawing/2010/main" val="0"/>
              </a:ext>
            </a:extLst>
          </a:blip>
          <a:srcRect l="8737" t="12878" b="11365"/>
          <a:stretch>
            <a:fillRect/>
          </a:stretch>
        </p:blipFill>
        <p:spPr bwMode="auto">
          <a:xfrm>
            <a:off x="3429000" y="3448050"/>
            <a:ext cx="2743200" cy="152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55" name="Picture 29" descr="97-c.TIF"/>
          <p:cNvPicPr>
            <a:picLocks noChangeAspect="1"/>
          </p:cNvPicPr>
          <p:nvPr/>
        </p:nvPicPr>
        <p:blipFill>
          <a:blip r:embed="rId8">
            <a:extLst>
              <a:ext uri="{28A0092B-C50C-407E-A947-70E740481C1C}">
                <a14:useLocalDpi xmlns:a14="http://schemas.microsoft.com/office/drawing/2010/main" val="0"/>
              </a:ext>
            </a:extLst>
          </a:blip>
          <a:srcRect l="10657" t="18727" r="24973" b="24355"/>
          <a:stretch>
            <a:fillRect/>
          </a:stretch>
        </p:blipFill>
        <p:spPr bwMode="auto">
          <a:xfrm>
            <a:off x="6324600" y="3429000"/>
            <a:ext cx="2590800" cy="1533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pic>
        <p:nvPicPr>
          <p:cNvPr id="62468"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ctrTitle"/>
          </p:nvPr>
        </p:nvSpPr>
        <p:spPr>
          <a:xfrm>
            <a:off x="0" y="0"/>
            <a:ext cx="9144000" cy="1295400"/>
          </a:xfrm>
          <a:solidFill>
            <a:srgbClr val="435878"/>
          </a:solidFill>
        </p:spPr>
        <p:txBody>
          <a:bodyPr rtlCol="0">
            <a:normAutofit fontScale="90000"/>
          </a:bodyPr>
          <a:lstStyle/>
          <a:p>
            <a:pPr eaLnBrk="1" fontAlgn="auto" hangingPunct="1">
              <a:spcAft>
                <a:spcPts val="0"/>
              </a:spcAft>
              <a:defRPr/>
            </a:pPr>
            <a:r>
              <a:rPr lang="en-US" sz="1300" dirty="0" smtClean="0"/>
              <a:t/>
            </a:r>
            <a:br>
              <a:rPr lang="en-US" sz="1300" dirty="0" smtClean="0"/>
            </a:br>
            <a:r>
              <a:rPr lang="en-US" sz="1800" dirty="0" smtClean="0">
                <a:solidFill>
                  <a:schemeClr val="bg1"/>
                </a:solidFill>
                <a:latin typeface="Arial" pitchFamily="34" charset="0"/>
                <a:cs typeface="Arial" pitchFamily="34" charset="0"/>
              </a:rPr>
              <a:t>NRA BASIC PISTOL SHOOTING COURSE                                                              SLIDE IV-9</a:t>
            </a:r>
            <a:r>
              <a:rPr lang="en-US" dirty="0" smtClean="0">
                <a:solidFill>
                  <a:schemeClr val="bg1"/>
                </a:solidFill>
              </a:rPr>
              <a:t/>
            </a:r>
            <a:br>
              <a:rPr lang="en-US" dirty="0" smtClean="0">
                <a:solidFill>
                  <a:schemeClr val="bg1"/>
                </a:solidFill>
              </a:rPr>
            </a:br>
            <a:r>
              <a:rPr lang="en-US" sz="1300" dirty="0">
                <a:solidFill>
                  <a:schemeClr val="bg1"/>
                </a:solidFill>
              </a:rPr>
              <a:t/>
            </a:r>
            <a:br>
              <a:rPr lang="en-US" sz="1300" dirty="0">
                <a:solidFill>
                  <a:schemeClr val="bg1"/>
                </a:solidFill>
              </a:rPr>
            </a:br>
            <a:r>
              <a:rPr lang="en-US" sz="3600" b="1" dirty="0" smtClean="0">
                <a:solidFill>
                  <a:schemeClr val="bg1"/>
                </a:solidFill>
                <a:latin typeface="Arial" pitchFamily="34" charset="0"/>
                <a:cs typeface="Arial" pitchFamily="34" charset="0"/>
              </a:rPr>
              <a:t>GUN CLEANING PROCEDURE </a:t>
            </a:r>
            <a:r>
              <a:rPr lang="en-US" sz="2700" b="1" dirty="0" smtClean="0">
                <a:solidFill>
                  <a:schemeClr val="bg1"/>
                </a:solidFill>
                <a:latin typeface="Arial" pitchFamily="34" charset="0"/>
                <a:cs typeface="Arial" pitchFamily="34" charset="0"/>
              </a:rPr>
              <a:t>(CONT’D)</a:t>
            </a:r>
            <a:endParaRPr lang="en-US" sz="2700" b="1" dirty="0">
              <a:solidFill>
                <a:schemeClr val="bg1"/>
              </a:solidFill>
              <a:latin typeface="Arial" pitchFamily="34" charset="0"/>
              <a:cs typeface="Arial" pitchFamily="34" charset="0"/>
            </a:endParaRPr>
          </a:p>
        </p:txBody>
      </p:sp>
      <p:sp>
        <p:nvSpPr>
          <p:cNvPr id="19" name="TextBox 18"/>
          <p:cNvSpPr txBox="1">
            <a:spLocks noChangeArrowheads="1"/>
          </p:cNvSpPr>
          <p:nvPr/>
        </p:nvSpPr>
        <p:spPr bwMode="auto">
          <a:xfrm>
            <a:off x="1219200" y="3008313"/>
            <a:ext cx="228600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PUT JAG ON ROD AND </a:t>
            </a:r>
          </a:p>
          <a:p>
            <a:pPr eaLnBrk="1" hangingPunct="1">
              <a:lnSpc>
                <a:spcPct val="80000"/>
              </a:lnSpc>
            </a:pPr>
            <a:r>
              <a:rPr lang="en-US" sz="1400" b="1"/>
              <a:t>  PATCH ON JAG</a:t>
            </a:r>
            <a:endParaRPr lang="en-US" sz="800" b="1"/>
          </a:p>
        </p:txBody>
      </p:sp>
      <p:sp>
        <p:nvSpPr>
          <p:cNvPr id="24" name="TextBox 23"/>
          <p:cNvSpPr txBox="1">
            <a:spLocks noChangeArrowheads="1"/>
          </p:cNvSpPr>
          <p:nvPr/>
        </p:nvSpPr>
        <p:spPr bwMode="auto">
          <a:xfrm>
            <a:off x="4648200" y="4992688"/>
            <a:ext cx="41910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800" b="1"/>
          </a:p>
          <a:p>
            <a:pPr eaLnBrk="1" hangingPunct="1">
              <a:lnSpc>
                <a:spcPct val="80000"/>
              </a:lnSpc>
              <a:buFont typeface="Arial" charset="0"/>
              <a:buChar char="•"/>
            </a:pPr>
            <a:r>
              <a:rPr lang="en-US" sz="1400" b="1"/>
              <a:t> LUBRICATE KEY POINTS OF PISTOL ACTION</a:t>
            </a:r>
          </a:p>
          <a:p>
            <a:pPr eaLnBrk="1" hangingPunct="1">
              <a:lnSpc>
                <a:spcPct val="80000"/>
              </a:lnSpc>
            </a:pPr>
            <a:r>
              <a:rPr lang="en-US" sz="1400" b="1"/>
              <a:t>  WITH GUN OIL </a:t>
            </a:r>
          </a:p>
        </p:txBody>
      </p:sp>
      <p:sp>
        <p:nvSpPr>
          <p:cNvPr id="25" name="TextBox 24"/>
          <p:cNvSpPr txBox="1">
            <a:spLocks noChangeArrowheads="1"/>
          </p:cNvSpPr>
          <p:nvPr/>
        </p:nvSpPr>
        <p:spPr bwMode="auto">
          <a:xfrm>
            <a:off x="6172200" y="2840038"/>
            <a:ext cx="274320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USE BRUSH TO CLEAN</a:t>
            </a:r>
          </a:p>
          <a:p>
            <a:pPr eaLnBrk="1" hangingPunct="1">
              <a:lnSpc>
                <a:spcPct val="80000"/>
              </a:lnSpc>
            </a:pPr>
            <a:r>
              <a:rPr lang="en-US" sz="1400" b="1"/>
              <a:t>  CREVICES OF PISTOL</a:t>
            </a:r>
          </a:p>
        </p:txBody>
      </p:sp>
      <p:sp>
        <p:nvSpPr>
          <p:cNvPr id="27" name="TextBox 26"/>
          <p:cNvSpPr txBox="1">
            <a:spLocks noChangeArrowheads="1"/>
          </p:cNvSpPr>
          <p:nvPr/>
        </p:nvSpPr>
        <p:spPr bwMode="auto">
          <a:xfrm>
            <a:off x="1219200" y="5129213"/>
            <a:ext cx="34290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CLEAN AND LIGHTLY OIL EXTERIOR</a:t>
            </a:r>
          </a:p>
          <a:p>
            <a:pPr eaLnBrk="1" hangingPunct="1">
              <a:lnSpc>
                <a:spcPct val="80000"/>
              </a:lnSpc>
            </a:pPr>
            <a:r>
              <a:rPr lang="en-US" sz="1400" b="1"/>
              <a:t>  OF PISTOL WITH SOFT CLOTH </a:t>
            </a:r>
          </a:p>
        </p:txBody>
      </p:sp>
      <p:sp>
        <p:nvSpPr>
          <p:cNvPr id="26" name="TextBox 25"/>
          <p:cNvSpPr txBox="1">
            <a:spLocks noChangeArrowheads="1"/>
          </p:cNvSpPr>
          <p:nvPr/>
        </p:nvSpPr>
        <p:spPr bwMode="auto">
          <a:xfrm>
            <a:off x="3505200" y="2852738"/>
            <a:ext cx="2514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buFont typeface="Arial" charset="0"/>
              <a:buChar char="•"/>
            </a:pPr>
            <a:r>
              <a:rPr lang="en-US" sz="1400" b="1"/>
              <a:t> RUN PATCHES THROUGH</a:t>
            </a:r>
          </a:p>
          <a:p>
            <a:pPr eaLnBrk="1" hangingPunct="1">
              <a:lnSpc>
                <a:spcPct val="80000"/>
              </a:lnSpc>
            </a:pPr>
            <a:r>
              <a:rPr lang="en-US" sz="1400" b="1"/>
              <a:t>  BORE/CHAMBERS UNTIL</a:t>
            </a:r>
          </a:p>
          <a:p>
            <a:pPr eaLnBrk="1" hangingPunct="1">
              <a:lnSpc>
                <a:spcPct val="80000"/>
              </a:lnSpc>
            </a:pPr>
            <a:r>
              <a:rPr lang="en-US" sz="1400" b="1"/>
              <a:t>  THEY COME OUT CLEAN</a:t>
            </a:r>
          </a:p>
        </p:txBody>
      </p:sp>
      <p:pic>
        <p:nvPicPr>
          <p:cNvPr id="62475" name="Picture 15" descr="98-a2.TIF"/>
          <p:cNvPicPr>
            <a:picLocks noChangeAspect="1"/>
          </p:cNvPicPr>
          <p:nvPr/>
        </p:nvPicPr>
        <p:blipFill>
          <a:blip r:embed="rId4">
            <a:extLst>
              <a:ext uri="{28A0092B-C50C-407E-A947-70E740481C1C}">
                <a14:useLocalDpi xmlns:a14="http://schemas.microsoft.com/office/drawing/2010/main" val="0"/>
              </a:ext>
            </a:extLst>
          </a:blip>
          <a:srcRect l="15721" t="15233" r="11673" b="7275"/>
          <a:stretch>
            <a:fillRect/>
          </a:stretch>
        </p:blipFill>
        <p:spPr bwMode="auto">
          <a:xfrm>
            <a:off x="1295400" y="1371600"/>
            <a:ext cx="2133600" cy="152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2476" name="Picture 20" descr="98-d.TIF"/>
          <p:cNvPicPr>
            <a:picLocks noChangeAspect="1"/>
          </p:cNvPicPr>
          <p:nvPr/>
        </p:nvPicPr>
        <p:blipFill>
          <a:blip r:embed="rId5">
            <a:extLst>
              <a:ext uri="{28A0092B-C50C-407E-A947-70E740481C1C}">
                <a14:useLocalDpi xmlns:a14="http://schemas.microsoft.com/office/drawing/2010/main" val="0"/>
              </a:ext>
            </a:extLst>
          </a:blip>
          <a:srcRect l="6114" t="43411" r="1854" b="22476"/>
          <a:stretch>
            <a:fillRect/>
          </a:stretch>
        </p:blipFill>
        <p:spPr bwMode="auto">
          <a:xfrm>
            <a:off x="3581400" y="1371600"/>
            <a:ext cx="2476500"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2477" name="Picture 21" descr="99-a.TIF"/>
          <p:cNvPicPr>
            <a:picLocks noChangeAspect="1"/>
          </p:cNvPicPr>
          <p:nvPr/>
        </p:nvPicPr>
        <p:blipFill>
          <a:blip r:embed="rId6">
            <a:extLst>
              <a:ext uri="{28A0092B-C50C-407E-A947-70E740481C1C}">
                <a14:useLocalDpi xmlns:a14="http://schemas.microsoft.com/office/drawing/2010/main" val="0"/>
              </a:ext>
            </a:extLst>
          </a:blip>
          <a:srcRect l="674" r="754" b="23911"/>
          <a:stretch>
            <a:fillRect/>
          </a:stretch>
        </p:blipFill>
        <p:spPr bwMode="auto">
          <a:xfrm>
            <a:off x="6191250" y="1371600"/>
            <a:ext cx="2654300"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2478" name="Picture 22" descr="99-c.TIF"/>
          <p:cNvPicPr>
            <a:picLocks noChangeAspect="1"/>
          </p:cNvPicPr>
          <p:nvPr/>
        </p:nvPicPr>
        <p:blipFill>
          <a:blip r:embed="rId7">
            <a:extLst>
              <a:ext uri="{28A0092B-C50C-407E-A947-70E740481C1C}">
                <a14:useLocalDpi xmlns:a14="http://schemas.microsoft.com/office/drawing/2010/main" val="0"/>
              </a:ext>
            </a:extLst>
          </a:blip>
          <a:srcRect l="14195" t="14137" r="18323" b="41310"/>
          <a:stretch>
            <a:fillRect/>
          </a:stretch>
        </p:blipFill>
        <p:spPr bwMode="auto">
          <a:xfrm>
            <a:off x="1295400" y="3581400"/>
            <a:ext cx="3276600" cy="144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2479" name="Picture 27" descr="99-d.TIF"/>
          <p:cNvPicPr>
            <a:picLocks noChangeAspect="1"/>
          </p:cNvPicPr>
          <p:nvPr/>
        </p:nvPicPr>
        <p:blipFill>
          <a:blip r:embed="rId8">
            <a:extLst>
              <a:ext uri="{28A0092B-C50C-407E-A947-70E740481C1C}">
                <a14:useLocalDpi xmlns:a14="http://schemas.microsoft.com/office/drawing/2010/main" val="0"/>
              </a:ext>
            </a:extLst>
          </a:blip>
          <a:srcRect l="10431" t="48473" r="7043" b="32091"/>
          <a:stretch>
            <a:fillRect/>
          </a:stretch>
        </p:blipFill>
        <p:spPr bwMode="auto">
          <a:xfrm>
            <a:off x="4724400" y="3581400"/>
            <a:ext cx="4114800" cy="144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1219200"/>
            <a:ext cx="1066800" cy="56388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752600" y="2362200"/>
            <a:ext cx="6629400" cy="35814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9600" b="1" dirty="0" smtClean="0">
                <a:solidFill>
                  <a:schemeClr val="tx1"/>
                </a:solidFill>
                <a:latin typeface="Arial" pitchFamily="34" charset="0"/>
                <a:cs typeface="Arial" pitchFamily="34" charset="0"/>
              </a:rPr>
              <a:t> STORE GUNS AND AMMUNITION SO THAT </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  THEY ARE NOT ACCESSIBLE TO </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  UNAUTHORIZED PERSONS</a:t>
            </a:r>
          </a:p>
          <a:p>
            <a:pPr algn="l" eaLnBrk="1" fontAlgn="auto" hangingPunct="1">
              <a:spcAft>
                <a:spcPts val="0"/>
              </a:spcAft>
              <a:buFont typeface="Arial" pitchFamily="34" charset="0"/>
              <a:buChar char="•"/>
              <a:defRPr/>
            </a:pPr>
            <a:endParaRPr lang="en-US" sz="96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9600" b="1" dirty="0" smtClean="0">
                <a:solidFill>
                  <a:schemeClr val="tx1"/>
                </a:solidFill>
                <a:latin typeface="Arial" pitchFamily="34" charset="0"/>
                <a:cs typeface="Arial" pitchFamily="34" charset="0"/>
              </a:rPr>
              <a:t> STORE GUNS AND AMMUNITION</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  SEPARATELY (not for your carry or defense gun)</a:t>
            </a:r>
          </a:p>
          <a:p>
            <a:pPr algn="l" eaLnBrk="1" fontAlgn="auto" hangingPunct="1">
              <a:spcAft>
                <a:spcPts val="0"/>
              </a:spcAft>
              <a:buFont typeface="Arial" pitchFamily="34" charset="0"/>
              <a:buChar char="•"/>
              <a:defRPr/>
            </a:pPr>
            <a:endParaRPr lang="en-US" sz="96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9600" b="1" dirty="0" smtClean="0">
                <a:solidFill>
                  <a:schemeClr val="tx1"/>
                </a:solidFill>
                <a:latin typeface="Arial" pitchFamily="34" charset="0"/>
                <a:cs typeface="Arial" pitchFamily="34" charset="0"/>
              </a:rPr>
              <a:t> STORE GUNS AND AMMUNITION IN A</a:t>
            </a:r>
          </a:p>
          <a:p>
            <a:pPr algn="l" eaLnBrk="1" fontAlgn="auto" hangingPunct="1">
              <a:lnSpc>
                <a:spcPct val="90000"/>
              </a:lnSpc>
              <a:spcAft>
                <a:spcPts val="0"/>
              </a:spcAft>
              <a:buFont typeface="Arial" pitchFamily="34" charset="0"/>
              <a:buNone/>
              <a:defRPr/>
            </a:pPr>
            <a:r>
              <a:rPr lang="en-US" sz="9600" b="1" dirty="0" smtClean="0">
                <a:solidFill>
                  <a:schemeClr val="tx1"/>
                </a:solidFill>
                <a:latin typeface="Arial" pitchFamily="34" charset="0"/>
                <a:cs typeface="Arial" pitchFamily="34" charset="0"/>
              </a:rPr>
              <a:t>  COOL, DRY PLACE</a:t>
            </a:r>
          </a:p>
          <a:p>
            <a:pPr algn="l" eaLnBrk="1" fontAlgn="auto" hangingPunct="1">
              <a:spcAft>
                <a:spcPts val="0"/>
              </a:spcAft>
              <a:buFont typeface="Arial" pitchFamily="34" charset="0"/>
              <a:buNone/>
              <a:defRPr/>
            </a:pPr>
            <a:endParaRPr lang="en-US" sz="4200" b="1" dirty="0" smtClean="0">
              <a:solidFill>
                <a:schemeClr val="tx1"/>
              </a:solidFill>
            </a:endParaRPr>
          </a:p>
          <a:p>
            <a:pPr algn="l" eaLnBrk="1" fontAlgn="auto" hangingPunct="1">
              <a:spcAft>
                <a:spcPts val="0"/>
              </a:spcAft>
              <a:buFont typeface="Arial" pitchFamily="34" charset="0"/>
              <a:buChar char="•"/>
              <a:defRPr/>
            </a:pPr>
            <a:endParaRPr lang="en-US" sz="96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63491"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447800"/>
            <a:ext cx="12954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3493"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Title 3"/>
          <p:cNvSpPr>
            <a:spLocks noGrp="1"/>
          </p:cNvSpPr>
          <p:nvPr>
            <p:ph type="ctrTitle"/>
          </p:nvPr>
        </p:nvSpPr>
        <p:spPr>
          <a:xfrm>
            <a:off x="0" y="0"/>
            <a:ext cx="9144000" cy="1828800"/>
          </a:xfrm>
          <a:solidFill>
            <a:srgbClr val="EC1010"/>
          </a:solidFill>
        </p:spPr>
        <p:txBody>
          <a:bodyPr/>
          <a:lstStyle/>
          <a:p>
            <a:pPr eaLnBrk="1" hangingPunct="1"/>
            <a:r>
              <a:rPr lang="en-US" sz="1300" smtClean="0"/>
              <a:t/>
            </a:r>
            <a:br>
              <a:rPr lang="en-US" sz="1300" smtClean="0"/>
            </a:br>
            <a:r>
              <a:rPr lang="en-US" sz="1600" smtClean="0">
                <a:solidFill>
                  <a:schemeClr val="bg1"/>
                </a:solidFill>
                <a:latin typeface="Arial" charset="0"/>
                <a:cs typeface="Arial" charset="0"/>
              </a:rPr>
              <a:t>NRA BASIC PISTOL SHOOTING COURSE                                                              SLIDE IV-10</a:t>
            </a:r>
            <a:r>
              <a:rPr lang="en-US" smtClean="0">
                <a:solidFill>
                  <a:schemeClr val="bg1"/>
                </a:solidFill>
              </a:rPr>
              <a:t/>
            </a:r>
            <a:br>
              <a:rPr lang="en-US" smtClean="0">
                <a:solidFill>
                  <a:schemeClr val="bg1"/>
                </a:solidFill>
              </a:rPr>
            </a:br>
            <a:r>
              <a:rPr lang="en-US" sz="1300" smtClean="0">
                <a:solidFill>
                  <a:schemeClr val="bg1"/>
                </a:solidFill>
              </a:rPr>
              <a:t/>
            </a:r>
            <a:br>
              <a:rPr lang="en-US" sz="1300" smtClean="0">
                <a:solidFill>
                  <a:schemeClr val="bg1"/>
                </a:solidFill>
              </a:rPr>
            </a:br>
            <a:r>
              <a:rPr lang="en-US" sz="3600" b="1" smtClean="0">
                <a:solidFill>
                  <a:schemeClr val="bg1"/>
                </a:solidFill>
                <a:latin typeface="Arial" charset="0"/>
                <a:cs typeface="Arial" charset="0"/>
              </a:rPr>
              <a:t>PISTOL STORAGE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ubtitle 1"/>
          <p:cNvSpPr>
            <a:spLocks noGrp="1"/>
          </p:cNvSpPr>
          <p:nvPr>
            <p:ph type="subTitle" idx="1"/>
          </p:nvPr>
        </p:nvSpPr>
        <p:spPr>
          <a:xfrm>
            <a:off x="1828800" y="2400300"/>
            <a:ext cx="6477000" cy="4229100"/>
          </a:xfrm>
        </p:spPr>
        <p:txBody>
          <a:bodyPr/>
          <a:lstStyle/>
          <a:p>
            <a:pPr algn="l" eaLnBrk="1" hangingPunct="1"/>
            <a:r>
              <a:rPr lang="en-US" sz="2300" dirty="0" smtClean="0">
                <a:solidFill>
                  <a:schemeClr val="tx1"/>
                </a:solidFill>
              </a:rPr>
              <a:t>Range Handling </a:t>
            </a:r>
            <a:r>
              <a:rPr lang="en-US" sz="2300" smtClean="0">
                <a:solidFill>
                  <a:schemeClr val="tx1"/>
                </a:solidFill>
              </a:rPr>
              <a:t>and Safety Discussion</a:t>
            </a:r>
            <a:r>
              <a:rPr lang="en-US" sz="2300" dirty="0" smtClean="0">
                <a:solidFill>
                  <a:schemeClr val="tx1"/>
                </a:solidFill>
              </a:rPr>
              <a:t/>
            </a:r>
            <a:br>
              <a:rPr lang="en-US" sz="2300" dirty="0" smtClean="0">
                <a:solidFill>
                  <a:schemeClr val="tx1"/>
                </a:solidFill>
              </a:rPr>
            </a:br>
            <a:r>
              <a:rPr lang="en-US" sz="2300" dirty="0" smtClean="0">
                <a:solidFill>
                  <a:schemeClr val="tx1"/>
                </a:solidFill>
              </a:rPr>
              <a:t/>
            </a:r>
            <a:br>
              <a:rPr lang="en-US" sz="2300" dirty="0" smtClean="0">
                <a:solidFill>
                  <a:schemeClr val="tx1"/>
                </a:solidFill>
              </a:rPr>
            </a:br>
            <a:r>
              <a:rPr lang="en-US" sz="2300" dirty="0" smtClean="0">
                <a:solidFill>
                  <a:schemeClr val="tx1"/>
                </a:solidFill>
              </a:rPr>
              <a:t>10 </a:t>
            </a:r>
            <a:r>
              <a:rPr lang="en-US" sz="2300" dirty="0" smtClean="0">
                <a:solidFill>
                  <a:schemeClr val="tx1"/>
                </a:solidFill>
              </a:rPr>
              <a:t>rounds </a:t>
            </a:r>
            <a:r>
              <a:rPr lang="en-US" sz="2300" dirty="0" smtClean="0">
                <a:solidFill>
                  <a:schemeClr val="tx1"/>
                </a:solidFill>
              </a:rPr>
              <a:t>at </a:t>
            </a:r>
            <a:r>
              <a:rPr lang="en-US" sz="2300" dirty="0" smtClean="0">
                <a:solidFill>
                  <a:schemeClr val="tx1"/>
                </a:solidFill>
              </a:rPr>
              <a:t>the 3,5 &amp; 7 Yard </a:t>
            </a:r>
            <a:r>
              <a:rPr lang="en-US" sz="2300" dirty="0" smtClean="0">
                <a:solidFill>
                  <a:schemeClr val="tx1"/>
                </a:solidFill>
              </a:rPr>
              <a:t>Lines </a:t>
            </a:r>
            <a:r>
              <a:rPr lang="en-US" sz="2300" dirty="0" smtClean="0">
                <a:solidFill>
                  <a:schemeClr val="tx1"/>
                </a:solidFill>
              </a:rPr>
              <a:t>(30 Total</a:t>
            </a:r>
            <a:r>
              <a:rPr lang="en-US" sz="2300" dirty="0" smtClean="0">
                <a:solidFill>
                  <a:schemeClr val="tx1"/>
                </a:solidFill>
              </a:rPr>
              <a:t>)</a:t>
            </a:r>
          </a:p>
          <a:p>
            <a:pPr algn="l" eaLnBrk="1" hangingPunct="1"/>
            <a:endParaRPr lang="en-US" sz="2300" dirty="0">
              <a:solidFill>
                <a:schemeClr val="tx1"/>
              </a:solidFill>
            </a:endParaRPr>
          </a:p>
          <a:p>
            <a:pPr algn="l" eaLnBrk="1" hangingPunct="1"/>
            <a:r>
              <a:rPr lang="en-US" sz="2300" dirty="0" smtClean="0">
                <a:solidFill>
                  <a:schemeClr val="tx1"/>
                </a:solidFill>
              </a:rPr>
              <a:t>2019 target size specification removed:</a:t>
            </a:r>
            <a:r>
              <a:rPr lang="en-US" sz="2300" dirty="0" smtClean="0">
                <a:solidFill>
                  <a:schemeClr val="tx1"/>
                </a:solidFill>
              </a:rPr>
              <a:t/>
            </a:r>
            <a:br>
              <a:rPr lang="en-US" sz="2300" dirty="0" smtClean="0">
                <a:solidFill>
                  <a:schemeClr val="tx1"/>
                </a:solidFill>
              </a:rPr>
            </a:br>
            <a:r>
              <a:rPr lang="en-US" sz="2300" dirty="0" smtClean="0">
                <a:solidFill>
                  <a:schemeClr val="tx1"/>
                </a:solidFill>
              </a:rPr>
              <a:t>using: Full-Size B-27 </a:t>
            </a:r>
            <a:r>
              <a:rPr lang="en-US" sz="2300" dirty="0" smtClean="0">
                <a:solidFill>
                  <a:schemeClr val="tx1"/>
                </a:solidFill>
              </a:rPr>
              <a:t>Police Silhouette </a:t>
            </a:r>
            <a:r>
              <a:rPr lang="en-US" sz="2300" dirty="0" smtClean="0">
                <a:solidFill>
                  <a:schemeClr val="tx1"/>
                </a:solidFill>
              </a:rPr>
              <a:t>Target</a:t>
            </a:r>
          </a:p>
          <a:p>
            <a:pPr algn="l" eaLnBrk="1" hangingPunct="1"/>
            <a:r>
              <a:rPr lang="en-US" sz="2300" dirty="0" smtClean="0">
                <a:solidFill>
                  <a:schemeClr val="tx1"/>
                </a:solidFill>
              </a:rPr>
              <a:t/>
            </a:r>
            <a:br>
              <a:rPr lang="en-US" sz="2300" dirty="0" smtClean="0">
                <a:solidFill>
                  <a:schemeClr val="tx1"/>
                </a:solidFill>
              </a:rPr>
            </a:br>
            <a:r>
              <a:rPr lang="en-US" sz="2300" dirty="0" smtClean="0">
                <a:solidFill>
                  <a:schemeClr val="tx1"/>
                </a:solidFill>
              </a:rPr>
              <a:t>21 (of 30</a:t>
            </a:r>
            <a:r>
              <a:rPr lang="en-US" sz="2300" dirty="0" smtClean="0">
                <a:solidFill>
                  <a:schemeClr val="tx1"/>
                </a:solidFill>
              </a:rPr>
              <a:t>) rounds (70%) </a:t>
            </a:r>
            <a:r>
              <a:rPr lang="en-US" sz="2300" dirty="0" smtClean="0">
                <a:solidFill>
                  <a:schemeClr val="tx1"/>
                </a:solidFill>
              </a:rPr>
              <a:t>MUST hit the </a:t>
            </a:r>
            <a:r>
              <a:rPr lang="en-US" sz="2300" dirty="0" smtClean="0">
                <a:solidFill>
                  <a:schemeClr val="tx1"/>
                </a:solidFill>
              </a:rPr>
              <a:t>paper</a:t>
            </a:r>
            <a:endParaRPr lang="en-US" sz="2300" dirty="0" smtClean="0">
              <a:solidFill>
                <a:schemeClr val="tx1"/>
              </a:solidFill>
            </a:endParaRPr>
          </a:p>
        </p:txBody>
      </p:sp>
      <p:sp>
        <p:nvSpPr>
          <p:cNvPr id="79876"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Shooting Qualification</a:t>
            </a:r>
            <a:endParaRPr lang="en-US" b="1" dirty="0" smtClean="0">
              <a:solidFill>
                <a:schemeClr val="bg1"/>
              </a:solidFill>
              <a:latin typeface="Arial" charset="0"/>
              <a:cs typeface="Arial" charset="0"/>
            </a:endParaRPr>
          </a:p>
        </p:txBody>
      </p:sp>
      <p:sp>
        <p:nvSpPr>
          <p:cNvPr id="5" name="Rectangle 4"/>
          <p:cNvSpPr/>
          <p:nvPr/>
        </p:nvSpPr>
        <p:spPr>
          <a:xfrm>
            <a:off x="0" y="1905000"/>
            <a:ext cx="1066800" cy="49530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2005791773"/>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371600" y="2209800"/>
            <a:ext cx="7391400" cy="4572000"/>
          </a:xfrm>
        </p:spPr>
        <p:txBody>
          <a:bodyPr rtlCol="0">
            <a:normAutofit fontScale="25000" lnSpcReduction="20000"/>
          </a:bodyPr>
          <a:lstStyle/>
          <a:p>
            <a:pPr algn="l" eaLnBrk="1" fontAlgn="auto" hangingPunct="1">
              <a:spcAft>
                <a:spcPts val="0"/>
              </a:spcAft>
              <a:defRPr/>
            </a:pPr>
            <a:r>
              <a:rPr lang="en-US" sz="7200" b="1" dirty="0" smtClean="0">
                <a:solidFill>
                  <a:schemeClr val="tx1"/>
                </a:solidFill>
              </a:rPr>
              <a:t>At this point all of the “mechanical, technical and operational” aspects of handguns have been covered.  Some of the ‘legal’ topics have been “touched on.”  What has not been covered, and is not covered in “The Red Book”:</a:t>
            </a:r>
          </a:p>
          <a:p>
            <a:pPr algn="l" eaLnBrk="1" fontAlgn="auto" hangingPunct="1">
              <a:spcAft>
                <a:spcPts val="0"/>
              </a:spcAft>
              <a:defRPr/>
            </a:pPr>
            <a:endParaRPr lang="en-US" sz="3600" b="1" dirty="0">
              <a:solidFill>
                <a:schemeClr val="tx1"/>
              </a:solidFill>
            </a:endParaRPr>
          </a:p>
          <a:p>
            <a:pPr algn="l" eaLnBrk="1" fontAlgn="auto" hangingPunct="1">
              <a:spcAft>
                <a:spcPts val="0"/>
              </a:spcAft>
              <a:defRPr/>
            </a:pPr>
            <a:r>
              <a:rPr lang="en-US" sz="8000" b="1" dirty="0" smtClean="0">
                <a:solidFill>
                  <a:schemeClr val="tx1"/>
                </a:solidFill>
              </a:rPr>
              <a:t>Surviving the Lethal Encounter</a:t>
            </a:r>
            <a:br>
              <a:rPr lang="en-US" sz="8000" b="1" dirty="0" smtClean="0">
                <a:solidFill>
                  <a:schemeClr val="tx1"/>
                </a:solidFill>
              </a:rPr>
            </a:br>
            <a:r>
              <a:rPr lang="en-US" sz="7200" dirty="0" smtClean="0">
                <a:solidFill>
                  <a:schemeClr val="tx1"/>
                </a:solidFill>
              </a:rPr>
              <a:t>Taking human life – regardless of “justification” – for a person with “morals” is “life changing”.  Everything is </a:t>
            </a:r>
            <a:r>
              <a:rPr lang="en-US" sz="7200" b="1" dirty="0" smtClean="0">
                <a:solidFill>
                  <a:schemeClr val="tx1"/>
                </a:solidFill>
              </a:rPr>
              <a:t>different</a:t>
            </a:r>
            <a:r>
              <a:rPr lang="en-US" sz="7200" dirty="0" smtClean="0">
                <a:solidFill>
                  <a:schemeClr val="tx1"/>
                </a:solidFill>
              </a:rPr>
              <a:t> after killing.  “Killing (with a gun) takes a moment.  Living with it takes the rest of your life.”</a:t>
            </a:r>
          </a:p>
          <a:p>
            <a:pPr algn="l" eaLnBrk="1" fontAlgn="auto" hangingPunct="1">
              <a:spcAft>
                <a:spcPts val="0"/>
              </a:spcAft>
              <a:defRPr/>
            </a:pPr>
            <a:endParaRPr lang="en-US" sz="3600" b="1" dirty="0">
              <a:solidFill>
                <a:schemeClr val="tx1"/>
              </a:solidFill>
            </a:endParaRPr>
          </a:p>
          <a:p>
            <a:pPr algn="l" eaLnBrk="1" fontAlgn="auto" hangingPunct="1">
              <a:spcAft>
                <a:spcPts val="0"/>
              </a:spcAft>
              <a:defRPr/>
            </a:pPr>
            <a:r>
              <a:rPr lang="en-US" sz="8000" b="1" dirty="0" smtClean="0">
                <a:solidFill>
                  <a:schemeClr val="tx1"/>
                </a:solidFill>
              </a:rPr>
              <a:t>Shoot-Don’t-Shoot Decision Making</a:t>
            </a:r>
            <a:br>
              <a:rPr lang="en-US" sz="8000" b="1" dirty="0" smtClean="0">
                <a:solidFill>
                  <a:schemeClr val="tx1"/>
                </a:solidFill>
              </a:rPr>
            </a:br>
            <a:r>
              <a:rPr lang="en-US" sz="7200" dirty="0" smtClean="0">
                <a:solidFill>
                  <a:schemeClr val="tx1"/>
                </a:solidFill>
              </a:rPr>
              <a:t>Before you put your hand on your gun you need to think, plan, “look a couple of moves ahead,” and make a decision.  Think-think-think-think-shoot is easier to live with than shoot-shoot-shoot-shoot-think.</a:t>
            </a:r>
            <a:endParaRPr lang="en-US" sz="8000" b="1" dirty="0" smtClean="0">
              <a:solidFill>
                <a:schemeClr val="tx1"/>
              </a:solidFill>
            </a:endParaRPr>
          </a:p>
          <a:p>
            <a:pPr algn="l" eaLnBrk="1" fontAlgn="auto" hangingPunct="1">
              <a:spcAft>
                <a:spcPts val="0"/>
              </a:spcAft>
              <a:defRPr/>
            </a:pPr>
            <a:endParaRPr lang="en-US" sz="3600" b="1" dirty="0">
              <a:solidFill>
                <a:schemeClr val="tx1"/>
              </a:solidFill>
            </a:endParaRPr>
          </a:p>
          <a:p>
            <a:pPr algn="l" eaLnBrk="1" fontAlgn="auto" hangingPunct="1">
              <a:spcAft>
                <a:spcPts val="0"/>
              </a:spcAft>
              <a:defRPr/>
            </a:pPr>
            <a:r>
              <a:rPr lang="en-US" sz="8000" b="1" dirty="0" smtClean="0">
                <a:solidFill>
                  <a:schemeClr val="tx1"/>
                </a:solidFill>
              </a:rPr>
              <a:t>Biological, Psychological, Physiological Stresses</a:t>
            </a:r>
            <a:br>
              <a:rPr lang="en-US" sz="8000" b="1" dirty="0" smtClean="0">
                <a:solidFill>
                  <a:schemeClr val="tx1"/>
                </a:solidFill>
              </a:rPr>
            </a:br>
            <a:r>
              <a:rPr lang="en-US" sz="7200" b="1" dirty="0" smtClean="0">
                <a:solidFill>
                  <a:schemeClr val="tx1"/>
                </a:solidFill>
              </a:rPr>
              <a:t>Before/During Shooting:</a:t>
            </a:r>
            <a:r>
              <a:rPr lang="en-US" sz="7200" dirty="0" smtClean="0">
                <a:solidFill>
                  <a:schemeClr val="tx1"/>
                </a:solidFill>
              </a:rPr>
              <a:t>  High B.P., deafness, tunnel vision, muscle tremors (rigidity or “liquidity”), panic/anxiety, hyper-adrenal</a:t>
            </a:r>
          </a:p>
          <a:p>
            <a:pPr algn="l" eaLnBrk="1" fontAlgn="auto" hangingPunct="1">
              <a:spcAft>
                <a:spcPts val="0"/>
              </a:spcAft>
              <a:defRPr/>
            </a:pPr>
            <a:r>
              <a:rPr lang="en-US" sz="7200" b="1" dirty="0" smtClean="0">
                <a:solidFill>
                  <a:schemeClr val="tx1"/>
                </a:solidFill>
              </a:rPr>
              <a:t>After:</a:t>
            </a:r>
            <a:r>
              <a:rPr lang="en-US" sz="7200" dirty="0" smtClean="0">
                <a:solidFill>
                  <a:schemeClr val="tx1"/>
                </a:solidFill>
              </a:rPr>
              <a:t> De-Shock (hypo-adrenal), PTSD, Physical exhaust &amp; mental hyperactivity.  ‘Lit’ says “need a full sleep cycle.”  Experience says... (+lawyer)</a:t>
            </a:r>
            <a:endParaRPr lang="en-US" sz="7200" dirty="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516" name="Title 3"/>
          <p:cNvSpPr>
            <a:spLocks noGrp="1"/>
          </p:cNvSpPr>
          <p:nvPr>
            <p:ph type="ctrTitle"/>
          </p:nvPr>
        </p:nvSpPr>
        <p:spPr>
          <a:xfrm>
            <a:off x="0" y="0"/>
            <a:ext cx="9144000" cy="1981200"/>
          </a:xfrm>
          <a:solidFill>
            <a:srgbClr val="EC1010"/>
          </a:solidFill>
        </p:spPr>
        <p:txBody>
          <a:bodyPr/>
          <a:lstStyle/>
          <a:p>
            <a:pPr eaLnBrk="1" hangingPunct="1"/>
            <a:r>
              <a:rPr lang="en-US" sz="1600" smtClean="0"/>
              <a:t/>
            </a:r>
            <a:br>
              <a:rPr lang="en-US" sz="16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300" smtClean="0">
                <a:solidFill>
                  <a:schemeClr val="bg1"/>
                </a:solidFill>
              </a:rPr>
              <a:t/>
            </a:r>
            <a:br>
              <a:rPr lang="en-US" sz="1300" smtClean="0">
                <a:solidFill>
                  <a:schemeClr val="bg1"/>
                </a:solidFill>
              </a:rPr>
            </a:br>
            <a:r>
              <a:rPr lang="en-US" b="1" smtClean="0">
                <a:solidFill>
                  <a:schemeClr val="bg1"/>
                </a:solidFill>
                <a:latin typeface="Arial" charset="0"/>
                <a:cs typeface="Arial" charset="0"/>
              </a:rPr>
              <a:t>Mechanics Complete – Before ‘Legal Issues’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25" end="2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25000" lnSpcReduction="20000"/>
          </a:bodyPr>
          <a:lstStyle/>
          <a:p>
            <a:pPr algn="l" eaLnBrk="1" fontAlgn="auto" hangingPunct="1">
              <a:spcAft>
                <a:spcPts val="0"/>
              </a:spcAft>
              <a:defRPr/>
            </a:pPr>
            <a:r>
              <a:rPr lang="en-US" sz="8000" b="1" dirty="0" smtClean="0">
                <a:solidFill>
                  <a:schemeClr val="tx1"/>
                </a:solidFill>
              </a:rPr>
              <a:t>TWO HOURS CLASSROOM MINIMUM</a:t>
            </a:r>
          </a:p>
          <a:p>
            <a:pPr algn="l" eaLnBrk="1" fontAlgn="auto" hangingPunct="1">
              <a:spcAft>
                <a:spcPts val="0"/>
              </a:spcAft>
              <a:defRPr/>
            </a:pPr>
            <a:endParaRPr lang="en-US" sz="7200" dirty="0" smtClean="0">
              <a:solidFill>
                <a:schemeClr val="tx1"/>
              </a:solidFill>
            </a:endParaRPr>
          </a:p>
          <a:p>
            <a:pPr algn="l" eaLnBrk="1" fontAlgn="auto" hangingPunct="1">
              <a:spcAft>
                <a:spcPts val="0"/>
              </a:spcAft>
              <a:defRPr/>
            </a:pPr>
            <a:r>
              <a:rPr lang="en-US" sz="7200" dirty="0" smtClean="0">
                <a:solidFill>
                  <a:schemeClr val="tx1"/>
                </a:solidFill>
              </a:rPr>
              <a:t>Justified Self Defense</a:t>
            </a:r>
          </a:p>
          <a:p>
            <a:pPr algn="l" eaLnBrk="1" fontAlgn="auto" hangingPunct="1">
              <a:spcAft>
                <a:spcPts val="0"/>
              </a:spcAft>
              <a:defRPr/>
            </a:pPr>
            <a:r>
              <a:rPr lang="en-US" sz="7200" dirty="0" smtClean="0">
                <a:solidFill>
                  <a:schemeClr val="tx1"/>
                </a:solidFill>
              </a:rPr>
              <a:t>December, 2011</a:t>
            </a:r>
          </a:p>
          <a:p>
            <a:pPr algn="l" eaLnBrk="1" fontAlgn="auto" hangingPunct="1">
              <a:spcAft>
                <a:spcPts val="0"/>
              </a:spcAft>
              <a:defRPr/>
            </a:pPr>
            <a:r>
              <a:rPr lang="en-US" sz="7200" dirty="0" smtClean="0">
                <a:solidFill>
                  <a:schemeClr val="tx1"/>
                </a:solidFill>
              </a:rPr>
              <a:t>Defense of Others &amp; “May Nots”</a:t>
            </a:r>
          </a:p>
          <a:p>
            <a:pPr algn="l" eaLnBrk="1" fontAlgn="auto" hangingPunct="1">
              <a:spcAft>
                <a:spcPts val="0"/>
              </a:spcAft>
              <a:defRPr/>
            </a:pPr>
            <a:r>
              <a:rPr lang="en-US" sz="7200" dirty="0" smtClean="0">
                <a:solidFill>
                  <a:schemeClr val="tx1"/>
                </a:solidFill>
              </a:rPr>
              <a:t>Protecting Property</a:t>
            </a:r>
          </a:p>
          <a:p>
            <a:pPr algn="l" eaLnBrk="1" fontAlgn="auto" hangingPunct="1">
              <a:spcAft>
                <a:spcPts val="0"/>
              </a:spcAft>
              <a:defRPr/>
            </a:pPr>
            <a:r>
              <a:rPr lang="en-US" sz="7200" dirty="0" smtClean="0">
                <a:solidFill>
                  <a:schemeClr val="tx1"/>
                </a:solidFill>
              </a:rPr>
              <a:t>Storage To Protect Minors</a:t>
            </a:r>
          </a:p>
          <a:p>
            <a:pPr algn="l" eaLnBrk="1" fontAlgn="auto" hangingPunct="1">
              <a:spcAft>
                <a:spcPts val="0"/>
              </a:spcAft>
              <a:defRPr/>
            </a:pPr>
            <a:r>
              <a:rPr lang="en-US" sz="7200" dirty="0" smtClean="0">
                <a:solidFill>
                  <a:schemeClr val="tx1"/>
                </a:solidFill>
              </a:rPr>
              <a:t>Concealed Carry</a:t>
            </a:r>
          </a:p>
          <a:p>
            <a:pPr algn="l" eaLnBrk="1" fontAlgn="auto" hangingPunct="1">
              <a:spcAft>
                <a:spcPts val="0"/>
              </a:spcAft>
              <a:defRPr/>
            </a:pPr>
            <a:r>
              <a:rPr lang="en-US" sz="7200" dirty="0" smtClean="0">
                <a:solidFill>
                  <a:schemeClr val="tx1"/>
                </a:solidFill>
              </a:rPr>
              <a:t>Approached by Law Enforcement</a:t>
            </a:r>
          </a:p>
          <a:p>
            <a:pPr algn="l" eaLnBrk="1" fontAlgn="auto" hangingPunct="1">
              <a:spcAft>
                <a:spcPts val="0"/>
              </a:spcAft>
              <a:defRPr/>
            </a:pPr>
            <a:r>
              <a:rPr lang="en-US" sz="7200" dirty="0" smtClean="0">
                <a:solidFill>
                  <a:schemeClr val="tx1"/>
                </a:solidFill>
              </a:rPr>
              <a:t>Escalation of Force</a:t>
            </a:r>
          </a:p>
          <a:p>
            <a:pPr algn="l" eaLnBrk="1" fontAlgn="auto" hangingPunct="1">
              <a:spcAft>
                <a:spcPts val="0"/>
              </a:spcAft>
              <a:defRPr/>
            </a:pPr>
            <a:r>
              <a:rPr lang="en-US" sz="7200" dirty="0" smtClean="0">
                <a:solidFill>
                  <a:schemeClr val="tx1"/>
                </a:solidFill>
              </a:rPr>
              <a:t>Prohibited Carry Areas (Changed 2013, 2014, 2015, 2016)</a:t>
            </a:r>
          </a:p>
          <a:p>
            <a:pPr algn="l" eaLnBrk="1" fontAlgn="auto" hangingPunct="1">
              <a:spcAft>
                <a:spcPts val="0"/>
              </a:spcAft>
              <a:defRPr/>
            </a:pPr>
            <a:r>
              <a:rPr lang="en-US" sz="7200" dirty="0" smtClean="0">
                <a:solidFill>
                  <a:schemeClr val="tx1"/>
                </a:solidFill>
              </a:rPr>
              <a:t>Obtaining the Permit</a:t>
            </a:r>
          </a:p>
          <a:p>
            <a:pPr algn="l" eaLnBrk="1" fontAlgn="auto" hangingPunct="1">
              <a:spcAft>
                <a:spcPts val="0"/>
              </a:spcAft>
              <a:defRPr/>
            </a:pPr>
            <a:r>
              <a:rPr lang="en-US" sz="7200" dirty="0" smtClean="0">
                <a:solidFill>
                  <a:schemeClr val="tx1"/>
                </a:solidFill>
              </a:rPr>
              <a:t>Reciprocity</a:t>
            </a:r>
          </a:p>
          <a:p>
            <a:pPr algn="l" eaLnBrk="1" fontAlgn="auto" hangingPunct="1">
              <a:spcAft>
                <a:spcPts val="0"/>
              </a:spcAft>
              <a:defRPr/>
            </a:pPr>
            <a:endParaRPr lang="en-US" sz="2600" dirty="0">
              <a:solidFill>
                <a:schemeClr val="tx1"/>
              </a:solidFill>
            </a:endParaRPr>
          </a:p>
          <a:p>
            <a:pPr algn="l" eaLnBrk="1" fontAlgn="auto" hangingPunct="1">
              <a:spcAft>
                <a:spcPts val="0"/>
              </a:spcAft>
              <a:defRPr/>
            </a:pPr>
            <a:endParaRPr lang="en-US" sz="2600" dirty="0" smtClean="0">
              <a:solidFill>
                <a:schemeClr val="tx1"/>
              </a:solidFill>
            </a:endParaRPr>
          </a:p>
          <a:p>
            <a:pPr algn="l" eaLnBrk="1" fontAlgn="auto" hangingPunct="1">
              <a:spcAft>
                <a:spcPts val="0"/>
              </a:spcAft>
              <a:defRPr/>
            </a:pPr>
            <a:r>
              <a:rPr lang="en-US" sz="7200" dirty="0" smtClean="0">
                <a:solidFill>
                  <a:schemeClr val="tx1"/>
                </a:solidFill>
              </a:rPr>
              <a:t>Written Examination (Legal)</a:t>
            </a: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65540"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LEGAL ISSUES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8)</a:t>
            </a:r>
            <a:endParaRPr lang="en-US" b="1" dirty="0" smtClean="0">
              <a:solidFill>
                <a:schemeClr val="bg1"/>
              </a:solidFill>
              <a:latin typeface="Arial" charset="0"/>
              <a:cs typeface="Arial" charset="0"/>
            </a:endParaRPr>
          </a:p>
        </p:txBody>
      </p:sp>
      <p:sp>
        <p:nvSpPr>
          <p:cNvPr id="5" name="Rectangle 4"/>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25000" lnSpcReduction="20000"/>
          </a:bodyPr>
          <a:lstStyle/>
          <a:p>
            <a:pPr algn="l" eaLnBrk="1" fontAlgn="auto" hangingPunct="1">
              <a:spcAft>
                <a:spcPts val="0"/>
              </a:spcAft>
              <a:defRPr/>
            </a:pPr>
            <a:r>
              <a:rPr lang="en-US" sz="9600" b="1" dirty="0" smtClean="0">
                <a:solidFill>
                  <a:schemeClr val="tx1"/>
                </a:solidFill>
              </a:rPr>
              <a:t>A citizen is legally justified in using deadly force against another if (and ONLY IF):</a:t>
            </a:r>
          </a:p>
          <a:p>
            <a:pPr algn="l" eaLnBrk="1" fontAlgn="auto" hangingPunct="1">
              <a:spcAft>
                <a:spcPts val="0"/>
              </a:spcAft>
              <a:defRPr/>
            </a:pPr>
            <a:endParaRPr lang="en-US" b="1" dirty="0" smtClean="0">
              <a:solidFill>
                <a:schemeClr val="tx1"/>
              </a:solidFill>
            </a:endParaRPr>
          </a:p>
          <a:p>
            <a:pPr marL="457200" indent="-457200" algn="l" eaLnBrk="1" fontAlgn="auto" hangingPunct="1">
              <a:spcAft>
                <a:spcPts val="0"/>
              </a:spcAft>
              <a:buFont typeface="Arial" charset="0"/>
              <a:buAutoNum type="alphaLcParenBoth"/>
              <a:defRPr/>
            </a:pPr>
            <a:r>
              <a:rPr lang="en-US" sz="9600" b="1" dirty="0" smtClean="0">
                <a:solidFill>
                  <a:schemeClr val="tx1"/>
                </a:solidFill>
              </a:rPr>
              <a:t>Imminent Threat</a:t>
            </a:r>
            <a:br>
              <a:rPr lang="en-US" sz="9600" b="1" dirty="0" smtClean="0">
                <a:solidFill>
                  <a:schemeClr val="tx1"/>
                </a:solidFill>
              </a:rPr>
            </a:br>
            <a:r>
              <a:rPr lang="en-US" sz="9600" dirty="0" smtClean="0">
                <a:solidFill>
                  <a:schemeClr val="tx1"/>
                </a:solidFill>
              </a:rPr>
              <a:t>(imminent=“about to” / southern: “</a:t>
            </a:r>
            <a:r>
              <a:rPr lang="en-US" sz="9600" dirty="0" err="1" smtClean="0">
                <a:solidFill>
                  <a:schemeClr val="tx1"/>
                </a:solidFill>
              </a:rPr>
              <a:t>fixin</a:t>
            </a:r>
            <a:r>
              <a:rPr lang="en-US" sz="9600" dirty="0" smtClean="0">
                <a:solidFill>
                  <a:schemeClr val="tx1"/>
                </a:solidFill>
              </a:rPr>
              <a:t>’ to”)</a:t>
            </a:r>
          </a:p>
          <a:p>
            <a:pPr marL="457200" indent="-457200" algn="l" eaLnBrk="1" fontAlgn="auto" hangingPunct="1">
              <a:spcAft>
                <a:spcPts val="0"/>
              </a:spcAft>
              <a:buFont typeface="Arial" charset="0"/>
              <a:buAutoNum type="alphaLcParenBoth"/>
              <a:defRPr/>
            </a:pPr>
            <a:r>
              <a:rPr lang="en-US" sz="9600" b="1" dirty="0" smtClean="0">
                <a:solidFill>
                  <a:schemeClr val="tx1"/>
                </a:solidFill>
              </a:rPr>
              <a:t>Ordinary Firmness</a:t>
            </a:r>
            <a:br>
              <a:rPr lang="en-US" sz="9600" b="1" dirty="0" smtClean="0">
                <a:solidFill>
                  <a:schemeClr val="tx1"/>
                </a:solidFill>
              </a:rPr>
            </a:br>
            <a:r>
              <a:rPr lang="en-US" sz="9600" dirty="0" smtClean="0">
                <a:solidFill>
                  <a:schemeClr val="tx1"/>
                </a:solidFill>
              </a:rPr>
              <a:t>(“reasonable” or not crazy)</a:t>
            </a:r>
          </a:p>
          <a:p>
            <a:pPr marL="457200" indent="-457200" algn="l" eaLnBrk="1" fontAlgn="auto" hangingPunct="1">
              <a:spcAft>
                <a:spcPts val="0"/>
              </a:spcAft>
              <a:buFont typeface="Arial" charset="0"/>
              <a:buAutoNum type="alphaLcParenBoth"/>
              <a:defRPr/>
            </a:pPr>
            <a:r>
              <a:rPr lang="en-US" sz="9600" b="1" dirty="0" smtClean="0">
                <a:solidFill>
                  <a:schemeClr val="tx1"/>
                </a:solidFill>
              </a:rPr>
              <a:t>Not the instigator/aggressor</a:t>
            </a:r>
            <a:br>
              <a:rPr lang="en-US" sz="9600" b="1" dirty="0" smtClean="0">
                <a:solidFill>
                  <a:schemeClr val="tx1"/>
                </a:solidFill>
              </a:rPr>
            </a:br>
            <a:r>
              <a:rPr lang="en-US" sz="9600" dirty="0" smtClean="0">
                <a:solidFill>
                  <a:schemeClr val="tx1"/>
                </a:solidFill>
              </a:rPr>
              <a:t>(did not start the “encounter” or fight)</a:t>
            </a:r>
            <a:endParaRPr lang="en-US" sz="9600" dirty="0" smtClean="0">
              <a:solidFill>
                <a:schemeClr val="tx1"/>
              </a:solidFill>
            </a:endParaRPr>
          </a:p>
          <a:p>
            <a:pPr marL="457200" indent="-457200" algn="l" eaLnBrk="1" fontAlgn="auto" hangingPunct="1">
              <a:spcAft>
                <a:spcPts val="0"/>
              </a:spcAft>
              <a:buFont typeface="Arial" charset="0"/>
              <a:buAutoNum type="alphaLcParenBoth"/>
              <a:defRPr/>
            </a:pPr>
            <a:r>
              <a:rPr lang="en-US" sz="9600" b="1" dirty="0" smtClean="0">
                <a:solidFill>
                  <a:schemeClr val="tx1"/>
                </a:solidFill>
              </a:rPr>
              <a:t>Not Excessive.</a:t>
            </a:r>
            <a:br>
              <a:rPr lang="en-US" sz="9600" b="1" dirty="0" smtClean="0">
                <a:solidFill>
                  <a:schemeClr val="tx1"/>
                </a:solidFill>
              </a:rPr>
            </a:br>
            <a:r>
              <a:rPr lang="en-US" sz="9600" dirty="0" smtClean="0">
                <a:solidFill>
                  <a:schemeClr val="tx1"/>
                </a:solidFill>
              </a:rPr>
              <a:t>( don’t </a:t>
            </a:r>
            <a:r>
              <a:rPr lang="en-US" sz="9600" dirty="0" smtClean="0">
                <a:solidFill>
                  <a:schemeClr val="tx1"/>
                </a:solidFill>
              </a:rPr>
              <a:t>be crazy, see (b</a:t>
            </a:r>
            <a:r>
              <a:rPr lang="en-US" sz="9600" dirty="0" smtClean="0">
                <a:solidFill>
                  <a:schemeClr val="tx1"/>
                </a:solidFill>
              </a:rPr>
              <a:t>); reasonably necessary )</a:t>
            </a:r>
            <a:endParaRPr lang="en-US" sz="9600" dirty="0" smtClean="0">
              <a:solidFill>
                <a:schemeClr val="tx1"/>
              </a:solidFill>
            </a:endParaRPr>
          </a:p>
          <a:p>
            <a:pPr algn="l" eaLnBrk="1" fontAlgn="auto" hangingPunct="1">
              <a:spcAft>
                <a:spcPts val="0"/>
              </a:spcAft>
              <a:defRPr/>
            </a:pPr>
            <a:endParaRPr lang="en-US" sz="7200" dirty="0" smtClean="0">
              <a:solidFill>
                <a:schemeClr val="tx1"/>
              </a:solidFill>
            </a:endParaRPr>
          </a:p>
          <a:p>
            <a:pPr algn="l" eaLnBrk="1" fontAlgn="auto" hangingPunct="1">
              <a:spcAft>
                <a:spcPts val="0"/>
              </a:spcAft>
              <a:defRPr/>
            </a:pPr>
            <a:r>
              <a:rPr lang="en-US" sz="7200" dirty="0" smtClean="0">
                <a:solidFill>
                  <a:schemeClr val="tx1"/>
                </a:solidFill>
              </a:rPr>
              <a:t>Page </a:t>
            </a:r>
            <a:r>
              <a:rPr lang="en-US" sz="7200" dirty="0">
                <a:solidFill>
                  <a:schemeClr val="tx1"/>
                </a:solidFill>
              </a:rPr>
              <a:t>9</a:t>
            </a:r>
            <a:r>
              <a:rPr lang="en-US" sz="7200" dirty="0" smtClean="0">
                <a:solidFill>
                  <a:schemeClr val="tx1"/>
                </a:solidFill>
              </a:rPr>
              <a:t>-(</a:t>
            </a:r>
            <a:r>
              <a:rPr lang="en-US" sz="7200" dirty="0" smtClean="0">
                <a:solidFill>
                  <a:schemeClr val="tx1"/>
                </a:solidFill>
              </a:rPr>
              <a:t>e) and again on </a:t>
            </a:r>
            <a:r>
              <a:rPr lang="en-US" sz="7200" dirty="0" smtClean="0">
                <a:solidFill>
                  <a:schemeClr val="tx1"/>
                </a:solidFill>
              </a:rPr>
              <a:t>15-</a:t>
            </a:r>
            <a:r>
              <a:rPr lang="en-US" sz="7200" dirty="0" smtClean="0">
                <a:solidFill>
                  <a:schemeClr val="tx1"/>
                </a:solidFill>
              </a:rPr>
              <a:t>(c) but read against </a:t>
            </a:r>
            <a:r>
              <a:rPr lang="en-US" sz="7200" dirty="0" smtClean="0">
                <a:solidFill>
                  <a:schemeClr val="tx1"/>
                </a:solidFill>
              </a:rPr>
              <a:t>11 ‘aggressor caveat’:  </a:t>
            </a:r>
            <a:r>
              <a:rPr lang="en-US" sz="7200" b="1" dirty="0" smtClean="0">
                <a:solidFill>
                  <a:schemeClr val="tx1"/>
                </a:solidFill>
              </a:rPr>
              <a:t>THERE IS NO DUTY TO RETREAT</a:t>
            </a:r>
            <a:r>
              <a:rPr lang="en-US" sz="7200" dirty="0" smtClean="0">
                <a:solidFill>
                  <a:schemeClr val="tx1"/>
                </a:solidFill>
              </a:rPr>
              <a:t>. “But you should” (test)</a:t>
            </a:r>
            <a:endParaRPr lang="en-US" sz="7200" dirty="0" smtClean="0">
              <a:solidFill>
                <a:schemeClr val="tx1"/>
              </a:solidFill>
            </a:endParaRPr>
          </a:p>
          <a:p>
            <a:pPr algn="l" eaLnBrk="1" fontAlgn="auto" hangingPunct="1">
              <a:spcAft>
                <a:spcPts val="0"/>
              </a:spcAft>
              <a:defRPr/>
            </a:pPr>
            <a:endParaRPr lang="en-US" sz="2600" dirty="0">
              <a:solidFill>
                <a:schemeClr val="tx1"/>
              </a:solidFill>
            </a:endParaRPr>
          </a:p>
          <a:p>
            <a:pPr algn="l" eaLnBrk="1" fontAlgn="auto" hangingPunct="1">
              <a:spcAft>
                <a:spcPts val="0"/>
              </a:spcAft>
              <a:defRPr/>
            </a:pPr>
            <a:endParaRPr lang="en-US" sz="2600"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564"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Justified Self-Defense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8-11)</a:t>
            </a:r>
            <a:endParaRPr lang="en-US" b="1" dirty="0" smtClean="0">
              <a:solidFill>
                <a:schemeClr val="bg1"/>
              </a:solidFill>
              <a:latin typeface="Arial" charset="0"/>
              <a:cs typeface="Arial"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27" end="2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25000" lnSpcReduction="20000"/>
          </a:bodyPr>
          <a:lstStyle/>
          <a:p>
            <a:pPr algn="l" eaLnBrk="1" fontAlgn="auto" hangingPunct="1">
              <a:spcAft>
                <a:spcPts val="0"/>
              </a:spcAft>
              <a:defRPr/>
            </a:pPr>
            <a:r>
              <a:rPr lang="en-US" sz="8000" b="1" dirty="0" smtClean="0">
                <a:solidFill>
                  <a:schemeClr val="tx1"/>
                </a:solidFill>
              </a:rPr>
              <a:t>Two changes in Law went into effect December 1</a:t>
            </a:r>
            <a:r>
              <a:rPr lang="en-US" sz="8000" b="1" baseline="30000" dirty="0" smtClean="0">
                <a:solidFill>
                  <a:schemeClr val="tx1"/>
                </a:solidFill>
              </a:rPr>
              <a:t>st</a:t>
            </a:r>
            <a:r>
              <a:rPr lang="en-US" sz="8000" b="1" dirty="0" smtClean="0">
                <a:solidFill>
                  <a:schemeClr val="tx1"/>
                </a:solidFill>
              </a:rPr>
              <a:t>, 2011.</a:t>
            </a:r>
          </a:p>
          <a:p>
            <a:pPr algn="l" eaLnBrk="1" fontAlgn="auto" hangingPunct="1">
              <a:spcAft>
                <a:spcPts val="0"/>
              </a:spcAft>
              <a:defRPr/>
            </a:pPr>
            <a:endParaRPr lang="en-US" sz="8000" b="1" dirty="0">
              <a:solidFill>
                <a:schemeClr val="tx1"/>
              </a:solidFill>
            </a:endParaRPr>
          </a:p>
          <a:p>
            <a:pPr algn="l" eaLnBrk="1" fontAlgn="auto" hangingPunct="1">
              <a:spcAft>
                <a:spcPts val="0"/>
              </a:spcAft>
              <a:defRPr/>
            </a:pPr>
            <a:r>
              <a:rPr lang="en-US" sz="7200" b="1" dirty="0" smtClean="0">
                <a:solidFill>
                  <a:schemeClr val="tx1"/>
                </a:solidFill>
              </a:rPr>
              <a:t>Duty To Retreat – Language Removed (NOT “Stand Your Ground”)</a:t>
            </a:r>
            <a:br>
              <a:rPr lang="en-US" sz="7200" b="1" dirty="0" smtClean="0">
                <a:solidFill>
                  <a:schemeClr val="tx1"/>
                </a:solidFill>
              </a:rPr>
            </a:br>
            <a:r>
              <a:rPr lang="en-US" sz="7200" dirty="0" smtClean="0">
                <a:solidFill>
                  <a:schemeClr val="tx1"/>
                </a:solidFill>
              </a:rPr>
              <a:t>Effective December 1, 2011 the State of North Carolina has removed the Duty to Retreat from the Concealed Carry Referendum contingent upon the person using deadly force having a legal right to be where they are at the time of the deadly force.</a:t>
            </a:r>
            <a:br>
              <a:rPr lang="en-US" sz="7200" dirty="0" smtClean="0">
                <a:solidFill>
                  <a:schemeClr val="tx1"/>
                </a:solidFill>
              </a:rPr>
            </a:br>
            <a:r>
              <a:rPr lang="en-US" sz="7200" i="1" dirty="0" smtClean="0">
                <a:solidFill>
                  <a:schemeClr val="tx1"/>
                </a:solidFill>
              </a:rPr>
              <a:t>Red Book Page </a:t>
            </a:r>
            <a:r>
              <a:rPr lang="en-US" sz="7200" i="1" dirty="0" smtClean="0">
                <a:solidFill>
                  <a:schemeClr val="tx1"/>
                </a:solidFill>
              </a:rPr>
              <a:t>9 </a:t>
            </a:r>
            <a:r>
              <a:rPr lang="en-US" sz="7200" i="1" dirty="0" smtClean="0">
                <a:solidFill>
                  <a:schemeClr val="tx1"/>
                </a:solidFill>
              </a:rPr>
              <a:t>(e), page </a:t>
            </a:r>
            <a:r>
              <a:rPr lang="en-US" sz="7200" i="1" dirty="0" smtClean="0">
                <a:solidFill>
                  <a:schemeClr val="tx1"/>
                </a:solidFill>
              </a:rPr>
              <a:t>15 </a:t>
            </a:r>
            <a:r>
              <a:rPr lang="en-US" sz="7200" i="1" dirty="0" smtClean="0">
                <a:solidFill>
                  <a:schemeClr val="tx1"/>
                </a:solidFill>
              </a:rPr>
              <a:t>(c), N.C.G.S. 14-51.2-4</a:t>
            </a:r>
          </a:p>
          <a:p>
            <a:pPr algn="l" eaLnBrk="1" fontAlgn="auto" hangingPunct="1">
              <a:spcAft>
                <a:spcPts val="0"/>
              </a:spcAft>
              <a:defRPr/>
            </a:pPr>
            <a:endParaRPr lang="en-US" sz="7200" dirty="0" smtClean="0">
              <a:solidFill>
                <a:schemeClr val="tx1"/>
              </a:solidFill>
            </a:endParaRPr>
          </a:p>
          <a:p>
            <a:pPr algn="l" eaLnBrk="1" fontAlgn="auto" hangingPunct="1">
              <a:spcAft>
                <a:spcPts val="0"/>
              </a:spcAft>
              <a:defRPr/>
            </a:pPr>
            <a:r>
              <a:rPr lang="en-US" sz="7200" b="1" dirty="0" smtClean="0">
                <a:solidFill>
                  <a:schemeClr val="tx1"/>
                </a:solidFill>
              </a:rPr>
              <a:t>Deadly Force in Defense of Habitation (NOT “Castle Doctrine”)</a:t>
            </a:r>
            <a:r>
              <a:rPr lang="en-US" sz="7200" b="1" dirty="0">
                <a:solidFill>
                  <a:schemeClr val="tx1"/>
                </a:solidFill>
              </a:rPr>
              <a:t/>
            </a:r>
            <a:br>
              <a:rPr lang="en-US" sz="7200" b="1" dirty="0">
                <a:solidFill>
                  <a:schemeClr val="tx1"/>
                </a:solidFill>
              </a:rPr>
            </a:br>
            <a:r>
              <a:rPr lang="en-US" sz="7200" dirty="0" smtClean="0">
                <a:solidFill>
                  <a:schemeClr val="tx1"/>
                </a:solidFill>
              </a:rPr>
              <a:t>”Use of deadly physical force against an intruder” G.S. 14-51.2: “(a) A lawful occupant within a home, vehicle or workplace is justified in using any degree of force that the occupant reasonably believes is necessary, including deadly force, against an intruder to prevent a forcible entry into the home vehicle or workplace or to terminate the intruder’s unlawful entry…”</a:t>
            </a:r>
            <a:r>
              <a:rPr lang="en-US" sz="7200" dirty="0">
                <a:solidFill>
                  <a:schemeClr val="tx1"/>
                </a:solidFill>
              </a:rPr>
              <a:t/>
            </a:r>
            <a:br>
              <a:rPr lang="en-US" sz="7200" dirty="0">
                <a:solidFill>
                  <a:schemeClr val="tx1"/>
                </a:solidFill>
              </a:rPr>
            </a:br>
            <a:r>
              <a:rPr lang="en-US" sz="7200" i="1" dirty="0">
                <a:solidFill>
                  <a:schemeClr val="tx1"/>
                </a:solidFill>
              </a:rPr>
              <a:t>Red Book Page </a:t>
            </a:r>
            <a:r>
              <a:rPr lang="en-US" sz="7200" i="1" dirty="0" smtClean="0">
                <a:solidFill>
                  <a:schemeClr val="tx1"/>
                </a:solidFill>
              </a:rPr>
              <a:t>14 </a:t>
            </a:r>
            <a:r>
              <a:rPr lang="en-US" sz="7200" i="1" dirty="0">
                <a:solidFill>
                  <a:schemeClr val="tx1"/>
                </a:solidFill>
              </a:rPr>
              <a:t>(2. a), page </a:t>
            </a:r>
            <a:r>
              <a:rPr lang="en-US" sz="7200" i="1" dirty="0" smtClean="0">
                <a:solidFill>
                  <a:schemeClr val="tx1"/>
                </a:solidFill>
              </a:rPr>
              <a:t>15 </a:t>
            </a:r>
            <a:r>
              <a:rPr lang="en-US" sz="7200" i="1" dirty="0">
                <a:solidFill>
                  <a:schemeClr val="tx1"/>
                </a:solidFill>
              </a:rPr>
              <a:t>(c), N.C.G.S. 14-51.2-4</a:t>
            </a:r>
          </a:p>
          <a:p>
            <a:pPr algn="l" eaLnBrk="1" fontAlgn="auto" hangingPunct="1">
              <a:spcAft>
                <a:spcPts val="0"/>
              </a:spcAft>
              <a:defRPr/>
            </a:pPr>
            <a:endParaRPr lang="en-US" sz="7200" dirty="0" smtClean="0">
              <a:solidFill>
                <a:schemeClr val="tx1"/>
              </a:solidFill>
            </a:endParaRPr>
          </a:p>
          <a:p>
            <a:pPr algn="l" eaLnBrk="1" fontAlgn="auto" hangingPunct="1">
              <a:spcAft>
                <a:spcPts val="0"/>
              </a:spcAft>
              <a:defRPr/>
            </a:pPr>
            <a:endParaRPr lang="en-US" sz="2600" dirty="0">
              <a:solidFill>
                <a:schemeClr val="tx1"/>
              </a:solidFill>
            </a:endParaRPr>
          </a:p>
          <a:p>
            <a:pPr algn="l" eaLnBrk="1" fontAlgn="auto" hangingPunct="1">
              <a:spcAft>
                <a:spcPts val="0"/>
              </a:spcAft>
              <a:defRPr/>
            </a:pPr>
            <a:endParaRPr lang="en-US" sz="2600"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67588" name="Title 3"/>
          <p:cNvSpPr>
            <a:spLocks noGrp="1"/>
          </p:cNvSpPr>
          <p:nvPr>
            <p:ph type="ctrTitle"/>
          </p:nvPr>
        </p:nvSpPr>
        <p:spPr>
          <a:xfrm>
            <a:off x="0" y="0"/>
            <a:ext cx="9144000" cy="1981200"/>
          </a:xfrm>
          <a:solidFill>
            <a:srgbClr val="435878"/>
          </a:solidFill>
        </p:spPr>
        <p:txBody>
          <a:bodyPr/>
          <a:lstStyle/>
          <a:p>
            <a:pPr eaLnBrk="1" hangingPunct="1"/>
            <a:r>
              <a:rPr lang="en-US" sz="1600" smtClean="0"/>
              <a:t/>
            </a:r>
            <a:br>
              <a:rPr lang="en-US" sz="16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600" smtClean="0">
                <a:solidFill>
                  <a:schemeClr val="bg1"/>
                </a:solidFill>
              </a:rPr>
              <a:t>NC JUSTICE ACADEMY (Red Book) “MODEL” COURSE</a:t>
            </a:r>
            <a:br>
              <a:rPr lang="en-US" sz="1600" smtClean="0">
                <a:solidFill>
                  <a:schemeClr val="bg1"/>
                </a:solidFill>
              </a:rPr>
            </a:br>
            <a:r>
              <a:rPr lang="en-US" sz="1300" smtClean="0">
                <a:solidFill>
                  <a:schemeClr val="bg1"/>
                </a:solidFill>
              </a:rPr>
              <a:t/>
            </a:r>
            <a:br>
              <a:rPr lang="en-US" sz="1300" smtClean="0">
                <a:solidFill>
                  <a:schemeClr val="bg1"/>
                </a:solidFill>
              </a:rPr>
            </a:br>
            <a:r>
              <a:rPr lang="en-US" b="1" smtClean="0">
                <a:solidFill>
                  <a:schemeClr val="bg1"/>
                </a:solidFill>
                <a:latin typeface="Arial" charset="0"/>
                <a:cs typeface="Arial" charset="0"/>
              </a:rPr>
              <a:t>December 1, 2011</a:t>
            </a:r>
          </a:p>
        </p:txBody>
      </p:sp>
      <p:sp>
        <p:nvSpPr>
          <p:cNvPr id="5" name="Rectangle 4"/>
          <p:cNvSpPr/>
          <p:nvPr/>
        </p:nvSpPr>
        <p:spPr>
          <a:xfrm>
            <a:off x="0" y="1676400"/>
            <a:ext cx="1066800" cy="51816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5" end="2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25000" lnSpcReduction="20000"/>
          </a:bodyPr>
          <a:lstStyle/>
          <a:p>
            <a:pPr algn="l" eaLnBrk="1" fontAlgn="auto" hangingPunct="1">
              <a:spcAft>
                <a:spcPts val="0"/>
              </a:spcAft>
              <a:defRPr/>
            </a:pPr>
            <a:r>
              <a:rPr lang="en-US" sz="8000" b="1" dirty="0" smtClean="0">
                <a:solidFill>
                  <a:schemeClr val="tx1"/>
                </a:solidFill>
              </a:rPr>
              <a:t>Red Book Page </a:t>
            </a:r>
            <a:r>
              <a:rPr lang="en-US" sz="8000" b="1" dirty="0" smtClean="0">
                <a:solidFill>
                  <a:schemeClr val="tx1"/>
                </a:solidFill>
              </a:rPr>
              <a:t>11 </a:t>
            </a:r>
            <a:r>
              <a:rPr lang="en-US" sz="8000" b="1" dirty="0" smtClean="0">
                <a:solidFill>
                  <a:schemeClr val="tx1"/>
                </a:solidFill>
              </a:rPr>
              <a:t>(2): Deadly force in defense of others</a:t>
            </a:r>
            <a:br>
              <a:rPr lang="en-US" sz="8000" b="1" dirty="0" smtClean="0">
                <a:solidFill>
                  <a:schemeClr val="tx1"/>
                </a:solidFill>
              </a:rPr>
            </a:br>
            <a:r>
              <a:rPr lang="en-US" sz="7200" dirty="0" smtClean="0">
                <a:solidFill>
                  <a:schemeClr val="tx1"/>
                </a:solidFill>
              </a:rPr>
              <a:t>A citizen may intervene and use deadly force in defense of another person when, under the facts and circumstances, it </a:t>
            </a:r>
            <a:r>
              <a:rPr lang="en-US" sz="7200" b="1" i="1" dirty="0" smtClean="0">
                <a:solidFill>
                  <a:schemeClr val="tx1"/>
                </a:solidFill>
              </a:rPr>
              <a:t>reasonably</a:t>
            </a:r>
            <a:r>
              <a:rPr lang="en-US" sz="7200" dirty="0" smtClean="0">
                <a:solidFill>
                  <a:schemeClr val="tx1"/>
                </a:solidFill>
              </a:rPr>
              <a:t> appeared necessary to save the other person…</a:t>
            </a:r>
          </a:p>
          <a:p>
            <a:pPr algn="l" eaLnBrk="1" fontAlgn="auto" hangingPunct="1">
              <a:spcAft>
                <a:spcPts val="0"/>
              </a:spcAft>
              <a:defRPr/>
            </a:pPr>
            <a:endParaRPr lang="en-US" sz="8000" b="1" dirty="0" smtClean="0">
              <a:solidFill>
                <a:schemeClr val="tx1"/>
              </a:solidFill>
            </a:endParaRPr>
          </a:p>
          <a:p>
            <a:pPr algn="l" eaLnBrk="1" fontAlgn="auto" hangingPunct="1">
              <a:spcAft>
                <a:spcPts val="0"/>
              </a:spcAft>
              <a:defRPr/>
            </a:pPr>
            <a:r>
              <a:rPr lang="en-US" sz="8000" b="1" dirty="0" smtClean="0">
                <a:solidFill>
                  <a:schemeClr val="tx1"/>
                </a:solidFill>
              </a:rPr>
              <a:t>“Reasonable” Tests:</a:t>
            </a:r>
          </a:p>
          <a:p>
            <a:pPr marL="1143000" indent="-1143000" algn="l" eaLnBrk="1" fontAlgn="auto" hangingPunct="1">
              <a:spcAft>
                <a:spcPts val="0"/>
              </a:spcAft>
              <a:buFont typeface="Wingdings" pitchFamily="2" charset="2"/>
              <a:buChar char="ü"/>
              <a:defRPr/>
            </a:pPr>
            <a:r>
              <a:rPr lang="en-US" sz="7200" b="1" dirty="0" smtClean="0">
                <a:solidFill>
                  <a:schemeClr val="tx1"/>
                </a:solidFill>
              </a:rPr>
              <a:t>Is it your job (or duty) to intervene?</a:t>
            </a:r>
          </a:p>
          <a:p>
            <a:pPr marL="1143000" indent="-1143000" algn="l" eaLnBrk="1" fontAlgn="auto" hangingPunct="1">
              <a:spcAft>
                <a:spcPts val="0"/>
              </a:spcAft>
              <a:buFont typeface="Wingdings" pitchFamily="2" charset="2"/>
              <a:buChar char="ü"/>
              <a:defRPr/>
            </a:pPr>
            <a:r>
              <a:rPr lang="en-US" sz="7200" b="1" dirty="0" smtClean="0">
                <a:solidFill>
                  <a:schemeClr val="tx1"/>
                </a:solidFill>
              </a:rPr>
              <a:t>Do you know all of the facts?</a:t>
            </a:r>
          </a:p>
          <a:p>
            <a:pPr marL="1143000" indent="-1143000" algn="l" eaLnBrk="1" fontAlgn="auto" hangingPunct="1">
              <a:spcAft>
                <a:spcPts val="0"/>
              </a:spcAft>
              <a:buFont typeface="Wingdings" pitchFamily="2" charset="2"/>
              <a:buChar char="ü"/>
              <a:defRPr/>
            </a:pPr>
            <a:r>
              <a:rPr lang="en-US" sz="7200" b="1" dirty="0" smtClean="0">
                <a:solidFill>
                  <a:schemeClr val="tx1"/>
                </a:solidFill>
              </a:rPr>
              <a:t>Is it SAFE (legally and practically) for you to bring a gun into the situation?</a:t>
            </a:r>
          </a:p>
          <a:p>
            <a:pPr algn="l" eaLnBrk="1" fontAlgn="auto" hangingPunct="1">
              <a:spcAft>
                <a:spcPts val="0"/>
              </a:spcAft>
              <a:defRPr/>
            </a:pPr>
            <a:endParaRPr lang="en-US" sz="8000" b="1" dirty="0">
              <a:solidFill>
                <a:schemeClr val="tx1"/>
              </a:solidFill>
            </a:endParaRPr>
          </a:p>
          <a:p>
            <a:pPr algn="l" eaLnBrk="1" fontAlgn="auto" hangingPunct="1">
              <a:spcAft>
                <a:spcPts val="0"/>
              </a:spcAft>
              <a:defRPr/>
            </a:pPr>
            <a:r>
              <a:rPr lang="en-US" sz="8000" b="1" dirty="0" smtClean="0">
                <a:solidFill>
                  <a:schemeClr val="tx1"/>
                </a:solidFill>
              </a:rPr>
              <a:t>Red Book Page </a:t>
            </a:r>
            <a:r>
              <a:rPr lang="en-US" sz="8000" b="1" dirty="0" smtClean="0">
                <a:solidFill>
                  <a:schemeClr val="tx1"/>
                </a:solidFill>
              </a:rPr>
              <a:t>11-13 </a:t>
            </a:r>
            <a:r>
              <a:rPr lang="en-US" sz="8000" b="1" dirty="0" smtClean="0">
                <a:solidFill>
                  <a:schemeClr val="tx1"/>
                </a:solidFill>
              </a:rPr>
              <a:t>(3): Deadly force MAY NOT be used:</a:t>
            </a:r>
          </a:p>
          <a:p>
            <a:pPr marL="1371600" indent="-1371600" algn="l" eaLnBrk="1" fontAlgn="auto" hangingPunct="1">
              <a:spcAft>
                <a:spcPts val="0"/>
              </a:spcAft>
              <a:buFont typeface="Arial" charset="0"/>
              <a:buAutoNum type="alphaLcParenBoth"/>
              <a:defRPr/>
            </a:pPr>
            <a:r>
              <a:rPr lang="en-US" sz="7200" b="1" dirty="0" smtClean="0">
                <a:solidFill>
                  <a:schemeClr val="tx1"/>
                </a:solidFill>
              </a:rPr>
              <a:t>To stop a simple assault</a:t>
            </a:r>
          </a:p>
          <a:p>
            <a:pPr marL="1371600" indent="-1371600" algn="l" eaLnBrk="1" fontAlgn="auto" hangingPunct="1">
              <a:spcAft>
                <a:spcPts val="0"/>
              </a:spcAft>
              <a:buFont typeface="Arial" charset="0"/>
              <a:buAutoNum type="alphaLcParenBoth"/>
              <a:defRPr/>
            </a:pPr>
            <a:r>
              <a:rPr lang="en-US" sz="7200" b="1" dirty="0" smtClean="0">
                <a:solidFill>
                  <a:schemeClr val="tx1"/>
                </a:solidFill>
              </a:rPr>
              <a:t>Because of violent language</a:t>
            </a:r>
          </a:p>
          <a:p>
            <a:pPr marL="1371600" indent="-1371600" algn="l" eaLnBrk="1" fontAlgn="auto" hangingPunct="1">
              <a:spcAft>
                <a:spcPts val="0"/>
              </a:spcAft>
              <a:buFont typeface="Arial" charset="0"/>
              <a:buAutoNum type="alphaLcParenBoth"/>
              <a:defRPr/>
            </a:pPr>
            <a:r>
              <a:rPr lang="en-US" sz="7200" b="1" dirty="0" smtClean="0">
                <a:solidFill>
                  <a:schemeClr val="tx1"/>
                </a:solidFill>
              </a:rPr>
              <a:t>Victim of past violence and/or fear future violence</a:t>
            </a:r>
          </a:p>
          <a:p>
            <a:pPr marL="1371600" indent="-1371600" algn="l" eaLnBrk="1" fontAlgn="auto" hangingPunct="1">
              <a:spcAft>
                <a:spcPts val="0"/>
              </a:spcAft>
              <a:buFont typeface="Arial" charset="0"/>
              <a:buAutoNum type="alphaLcParenBoth"/>
              <a:defRPr/>
            </a:pPr>
            <a:r>
              <a:rPr lang="en-US" sz="7200" b="1" dirty="0" smtClean="0">
                <a:solidFill>
                  <a:schemeClr val="tx1"/>
                </a:solidFill>
              </a:rPr>
              <a:t>Because a trespasser refuses to leave</a:t>
            </a:r>
          </a:p>
          <a:p>
            <a:pPr marL="1371600" indent="-1371600" algn="l" eaLnBrk="1" fontAlgn="auto" hangingPunct="1">
              <a:spcAft>
                <a:spcPts val="0"/>
              </a:spcAft>
              <a:buFont typeface="Arial" charset="0"/>
              <a:buAutoNum type="alphaLcParenBoth"/>
              <a:defRPr/>
            </a:pPr>
            <a:r>
              <a:rPr lang="en-US" sz="7200" b="1" dirty="0" smtClean="0">
                <a:solidFill>
                  <a:schemeClr val="tx1"/>
                </a:solidFill>
              </a:rPr>
              <a:t>To “arrest”** OR “prevent a criminal’s escape”</a:t>
            </a:r>
            <a:endParaRPr lang="en-US" sz="7200" b="1" dirty="0">
              <a:solidFill>
                <a:schemeClr val="tx1"/>
              </a:solidFill>
            </a:endParaRPr>
          </a:p>
          <a:p>
            <a:pPr algn="l" eaLnBrk="1" fontAlgn="auto" hangingPunct="1">
              <a:spcAft>
                <a:spcPts val="0"/>
              </a:spcAft>
              <a:defRPr/>
            </a:pPr>
            <a:endParaRPr lang="en-US" sz="2600"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612" name="Title 3"/>
          <p:cNvSpPr>
            <a:spLocks noGrp="1"/>
          </p:cNvSpPr>
          <p:nvPr>
            <p:ph type="ctrTitle"/>
          </p:nvPr>
        </p:nvSpPr>
        <p:spPr>
          <a:xfrm>
            <a:off x="0" y="0"/>
            <a:ext cx="9144000" cy="1981200"/>
          </a:xfrm>
          <a:solidFill>
            <a:srgbClr val="EC1010"/>
          </a:solidFill>
        </p:spPr>
        <p:txBody>
          <a:bodyPr/>
          <a:lstStyle/>
          <a:p>
            <a:pPr eaLnBrk="1" hangingPunct="1"/>
            <a:r>
              <a:rPr lang="en-US" sz="1600" smtClean="0"/>
              <a:t/>
            </a:r>
            <a:br>
              <a:rPr lang="en-US" sz="1600" smtClean="0"/>
            </a:br>
            <a:r>
              <a:rPr lang="en-US" sz="1600" smtClean="0">
                <a:solidFill>
                  <a:schemeClr val="bg1"/>
                </a:solidFill>
                <a:latin typeface="Arial" charset="0"/>
                <a:cs typeface="Arial" charset="0"/>
              </a:rPr>
              <a:t>NORTH CAROLINA CONCEALED CARRY HANDGUN TRAINING</a:t>
            </a:r>
            <a:r>
              <a:rPr lang="en-US" sz="1600" smtClean="0">
                <a:solidFill>
                  <a:schemeClr val="bg1"/>
                </a:solidFill>
              </a:rPr>
              <a:t/>
            </a:r>
            <a:br>
              <a:rPr lang="en-US" sz="1600" smtClean="0">
                <a:solidFill>
                  <a:schemeClr val="bg1"/>
                </a:solidFill>
              </a:rPr>
            </a:br>
            <a:r>
              <a:rPr lang="en-US" sz="1600" smtClean="0">
                <a:solidFill>
                  <a:schemeClr val="bg1"/>
                </a:solidFill>
              </a:rPr>
              <a:t>NC JUSTICE ACADEMY (Red Book) “MODEL” COURSE</a:t>
            </a:r>
            <a:br>
              <a:rPr lang="en-US" sz="1600" smtClean="0">
                <a:solidFill>
                  <a:schemeClr val="bg1"/>
                </a:solidFill>
              </a:rPr>
            </a:br>
            <a:r>
              <a:rPr lang="en-US" sz="1300" smtClean="0">
                <a:solidFill>
                  <a:schemeClr val="bg1"/>
                </a:solidFill>
              </a:rPr>
              <a:t/>
            </a:r>
            <a:br>
              <a:rPr lang="en-US" sz="1300" smtClean="0">
                <a:solidFill>
                  <a:schemeClr val="bg1"/>
                </a:solidFill>
              </a:rPr>
            </a:br>
            <a:r>
              <a:rPr lang="en-US" b="1" smtClean="0">
                <a:solidFill>
                  <a:schemeClr val="bg1"/>
                </a:solidFill>
                <a:latin typeface="Arial" charset="0"/>
                <a:cs typeface="Arial" charset="0"/>
              </a:rPr>
              <a:t>Defense of Others &amp; “May Nots”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xEl>
                                              <p:pRg st="31" end="3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32500" lnSpcReduction="20000"/>
          </a:bodyPr>
          <a:lstStyle/>
          <a:p>
            <a:pPr algn="l" eaLnBrk="1" fontAlgn="auto" hangingPunct="1">
              <a:spcAft>
                <a:spcPts val="0"/>
              </a:spcAft>
              <a:defRPr/>
            </a:pPr>
            <a:endParaRPr lang="en-US" sz="8000" b="1" dirty="0" smtClean="0">
              <a:solidFill>
                <a:schemeClr val="tx1"/>
              </a:solidFill>
            </a:endParaRPr>
          </a:p>
          <a:p>
            <a:pPr algn="l" eaLnBrk="1" fontAlgn="auto" hangingPunct="1">
              <a:spcAft>
                <a:spcPts val="0"/>
              </a:spcAft>
              <a:defRPr/>
            </a:pPr>
            <a:endParaRPr lang="en-US" sz="8000" b="1" dirty="0" smtClean="0">
              <a:solidFill>
                <a:schemeClr val="tx1"/>
              </a:solidFill>
            </a:endParaRPr>
          </a:p>
          <a:p>
            <a:pPr algn="l" eaLnBrk="1" fontAlgn="auto" hangingPunct="1">
              <a:spcAft>
                <a:spcPts val="0"/>
              </a:spcAft>
              <a:defRPr/>
            </a:pPr>
            <a:r>
              <a:rPr lang="en-US" sz="8000" b="1" dirty="0" smtClean="0">
                <a:solidFill>
                  <a:schemeClr val="tx1"/>
                </a:solidFill>
              </a:rPr>
              <a:t>The law does </a:t>
            </a:r>
            <a:r>
              <a:rPr lang="en-US" sz="8000" b="1" dirty="0" err="1" smtClean="0">
                <a:solidFill>
                  <a:schemeClr val="tx1"/>
                </a:solidFill>
              </a:rPr>
              <a:t>DOES</a:t>
            </a:r>
            <a:r>
              <a:rPr lang="en-US" sz="8000" b="1" dirty="0" smtClean="0">
                <a:solidFill>
                  <a:schemeClr val="tx1"/>
                </a:solidFill>
              </a:rPr>
              <a:t> NOT permit the use of deadly force SOLELY to protect property, prevent theft, or to regain stolen property.</a:t>
            </a:r>
            <a:br>
              <a:rPr lang="en-US" sz="8000" b="1" dirty="0" smtClean="0">
                <a:solidFill>
                  <a:schemeClr val="tx1"/>
                </a:solidFill>
              </a:rPr>
            </a:br>
            <a:endParaRPr lang="en-US" sz="8000" b="1" dirty="0" smtClean="0">
              <a:solidFill>
                <a:schemeClr val="tx1"/>
              </a:solidFill>
            </a:endParaRPr>
          </a:p>
          <a:p>
            <a:pPr algn="l" eaLnBrk="1" fontAlgn="auto" hangingPunct="1">
              <a:spcAft>
                <a:spcPts val="0"/>
              </a:spcAft>
              <a:defRPr/>
            </a:pPr>
            <a:r>
              <a:rPr lang="en-US" sz="8000" b="1" dirty="0" smtClean="0">
                <a:solidFill>
                  <a:schemeClr val="tx1"/>
                </a:solidFill>
              </a:rPr>
              <a:t>A “different rule” applies if life [or serious injury] is IMMINENTLY THREATENED at the </a:t>
            </a:r>
            <a:r>
              <a:rPr lang="en-US" sz="8000" b="1" smtClean="0">
                <a:solidFill>
                  <a:schemeClr val="tx1"/>
                </a:solidFill>
              </a:rPr>
              <a:t>same time that </a:t>
            </a:r>
            <a:r>
              <a:rPr lang="en-US" sz="8000" b="1" dirty="0" smtClean="0">
                <a:solidFill>
                  <a:schemeClr val="tx1"/>
                </a:solidFill>
              </a:rPr>
              <a:t>the property is taken.  For example, armed robbery.</a:t>
            </a:r>
            <a:endParaRPr lang="en-US" sz="2600"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69636"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Protecting Property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13-14)</a:t>
            </a:r>
            <a:endParaRPr lang="en-US" b="1" dirty="0" smtClean="0">
              <a:solidFill>
                <a:schemeClr val="bg1"/>
              </a:solidFill>
              <a:latin typeface="Arial" charset="0"/>
              <a:cs typeface="Arial" charset="0"/>
            </a:endParaRPr>
          </a:p>
        </p:txBody>
      </p:sp>
      <p:sp>
        <p:nvSpPr>
          <p:cNvPr id="5" name="Rectangle 4"/>
          <p:cNvSpPr/>
          <p:nvPr/>
        </p:nvSpPr>
        <p:spPr>
          <a:xfrm>
            <a:off x="0" y="1828800"/>
            <a:ext cx="1066800" cy="5029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676400"/>
            <a:ext cx="7543800" cy="4953000"/>
          </a:xfrm>
        </p:spPr>
        <p:txBody>
          <a:bodyPr rtlCol="0">
            <a:normAutofit fontScale="25000" lnSpcReduction="20000"/>
          </a:bodyPr>
          <a:lstStyle/>
          <a:p>
            <a:pPr algn="l" eaLnBrk="1" fontAlgn="auto" hangingPunct="1">
              <a:lnSpc>
                <a:spcPct val="110000"/>
              </a:lnSpc>
              <a:spcAft>
                <a:spcPts val="0"/>
              </a:spcAft>
              <a:buFont typeface="Arial" pitchFamily="34" charset="0"/>
              <a:buNone/>
              <a:defRPr/>
            </a:pPr>
            <a:r>
              <a:rPr lang="en-US" sz="8000" b="1" dirty="0" smtClean="0">
                <a:solidFill>
                  <a:schemeClr val="tx1"/>
                </a:solidFill>
                <a:latin typeface="Arial" pitchFamily="34" charset="0"/>
                <a:cs typeface="Arial" pitchFamily="34" charset="0"/>
              </a:rPr>
              <a:t>Red Book Page </a:t>
            </a:r>
            <a:r>
              <a:rPr lang="en-US" sz="8000" b="1" dirty="0" smtClean="0">
                <a:solidFill>
                  <a:schemeClr val="tx1"/>
                </a:solidFill>
                <a:latin typeface="Arial" pitchFamily="34" charset="0"/>
                <a:cs typeface="Arial" pitchFamily="34" charset="0"/>
              </a:rPr>
              <a:t>17 </a:t>
            </a:r>
            <a:r>
              <a:rPr lang="en-US" sz="8000" b="1" dirty="0" smtClean="0">
                <a:solidFill>
                  <a:schemeClr val="tx1"/>
                </a:solidFill>
                <a:latin typeface="Arial" pitchFamily="34" charset="0"/>
                <a:cs typeface="Arial" pitchFamily="34" charset="0"/>
              </a:rPr>
              <a:t>(f)(1) Definition of a handgun</a:t>
            </a:r>
          </a:p>
          <a:p>
            <a:pPr algn="l" eaLnBrk="1" fontAlgn="auto" hangingPunct="1">
              <a:lnSpc>
                <a:spcPct val="110000"/>
              </a:lnSpc>
              <a:spcAft>
                <a:spcPts val="0"/>
              </a:spcAft>
              <a:buFont typeface="Arial" pitchFamily="34" charset="0"/>
              <a:buNone/>
              <a:defRPr/>
            </a:pPr>
            <a:endParaRPr lang="en-US" sz="8000" dirty="0" smtClean="0">
              <a:solidFill>
                <a:schemeClr val="tx1"/>
              </a:solidFill>
              <a:latin typeface="Arial" pitchFamily="34" charset="0"/>
              <a:cs typeface="Arial" pitchFamily="34" charset="0"/>
            </a:endParaRPr>
          </a:p>
          <a:p>
            <a:pPr algn="l" eaLnBrk="1" fontAlgn="auto" hangingPunct="1">
              <a:lnSpc>
                <a:spcPct val="110000"/>
              </a:lnSpc>
              <a:spcAft>
                <a:spcPts val="0"/>
              </a:spcAft>
              <a:buFont typeface="Arial" pitchFamily="34" charset="0"/>
              <a:buNone/>
              <a:defRPr/>
            </a:pPr>
            <a:r>
              <a:rPr lang="en-US" sz="14400" dirty="0" smtClean="0">
                <a:solidFill>
                  <a:schemeClr val="tx1"/>
                </a:solidFill>
                <a:latin typeface="Arial" pitchFamily="34" charset="0"/>
                <a:cs typeface="Arial" pitchFamily="34" charset="0"/>
              </a:rPr>
              <a:t>A handgun is defined as a firearm that has a short stock and is designed to be held and fired by the use of a single hand.</a:t>
            </a:r>
          </a:p>
          <a:p>
            <a:pPr algn="l" eaLnBrk="1" fontAlgn="auto" hangingPunct="1">
              <a:lnSpc>
                <a:spcPct val="110000"/>
              </a:lnSpc>
              <a:spcAft>
                <a:spcPts val="0"/>
              </a:spcAft>
              <a:buFont typeface="Arial" pitchFamily="34" charset="0"/>
              <a:buNone/>
              <a:defRPr/>
            </a:pPr>
            <a:endParaRPr lang="en-US" sz="8000" b="1" dirty="0">
              <a:solidFill>
                <a:schemeClr val="tx1"/>
              </a:solidFill>
              <a:latin typeface="Arial" pitchFamily="34" charset="0"/>
              <a:cs typeface="Arial" pitchFamily="34" charset="0"/>
            </a:endParaRPr>
          </a:p>
          <a:p>
            <a:pPr algn="l" eaLnBrk="1" fontAlgn="auto" hangingPunct="1">
              <a:lnSpc>
                <a:spcPct val="110000"/>
              </a:lnSpc>
              <a:spcAft>
                <a:spcPts val="0"/>
              </a:spcAft>
              <a:defRPr/>
            </a:pPr>
            <a:r>
              <a:rPr lang="en-US" sz="8000" b="1" dirty="0">
                <a:solidFill>
                  <a:schemeClr val="tx1"/>
                </a:solidFill>
                <a:latin typeface="Arial" pitchFamily="34" charset="0"/>
                <a:cs typeface="Arial" pitchFamily="34" charset="0"/>
              </a:rPr>
              <a:t>Red Book Page </a:t>
            </a:r>
            <a:r>
              <a:rPr lang="en-US" sz="8000" b="1" dirty="0" smtClean="0">
                <a:solidFill>
                  <a:schemeClr val="tx1"/>
                </a:solidFill>
                <a:latin typeface="Arial" pitchFamily="34" charset="0"/>
                <a:cs typeface="Arial" pitchFamily="34" charset="0"/>
              </a:rPr>
              <a:t>32 </a:t>
            </a:r>
            <a:r>
              <a:rPr lang="en-US" sz="8000" b="1" dirty="0" smtClean="0">
                <a:solidFill>
                  <a:schemeClr val="tx1"/>
                </a:solidFill>
                <a:latin typeface="Arial" pitchFamily="34" charset="0"/>
                <a:cs typeface="Arial" pitchFamily="34" charset="0"/>
              </a:rPr>
              <a:t>(C. Handguns)</a:t>
            </a:r>
          </a:p>
          <a:p>
            <a:pPr algn="l" eaLnBrk="1" fontAlgn="auto" hangingPunct="1">
              <a:lnSpc>
                <a:spcPct val="110000"/>
              </a:lnSpc>
              <a:spcAft>
                <a:spcPts val="0"/>
              </a:spcAft>
              <a:defRPr/>
            </a:pPr>
            <a:r>
              <a:rPr lang="en-US" sz="8000" b="1" dirty="0" smtClean="0">
                <a:solidFill>
                  <a:schemeClr val="tx1"/>
                </a:solidFill>
                <a:latin typeface="Arial" pitchFamily="34" charset="0"/>
                <a:cs typeface="Arial" pitchFamily="34" charset="0"/>
              </a:rPr>
              <a:t>The first things the student must learn are the basics…</a:t>
            </a:r>
            <a:br>
              <a:rPr lang="en-US" sz="8000" b="1" dirty="0" smtClean="0">
                <a:solidFill>
                  <a:schemeClr val="tx1"/>
                </a:solidFill>
                <a:latin typeface="Arial" pitchFamily="34" charset="0"/>
                <a:cs typeface="Arial" pitchFamily="34" charset="0"/>
              </a:rPr>
            </a:br>
            <a:endParaRPr lang="en-US" sz="8000" b="1" dirty="0" smtClean="0">
              <a:solidFill>
                <a:schemeClr val="tx1"/>
              </a:solidFill>
              <a:latin typeface="Arial" pitchFamily="34" charset="0"/>
              <a:cs typeface="Arial" pitchFamily="34" charset="0"/>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447800"/>
            <a:ext cx="914400" cy="54102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96" name="Title 3"/>
          <p:cNvSpPr>
            <a:spLocks noGrp="1"/>
          </p:cNvSpPr>
          <p:nvPr>
            <p:ph type="ctrTitle"/>
          </p:nvPr>
        </p:nvSpPr>
        <p:spPr>
          <a:xfrm>
            <a:off x="0" y="0"/>
            <a:ext cx="9144000" cy="1524000"/>
          </a:xfrm>
          <a:solidFill>
            <a:srgbClr val="EC1010"/>
          </a:solidFill>
        </p:spPr>
        <p:txBody>
          <a:bodyPr/>
          <a:lstStyle/>
          <a:p>
            <a:pPr eaLnBrk="1" hangingPunct="1"/>
            <a:r>
              <a:rPr lang="en-US" sz="4000" b="1" smtClean="0">
                <a:solidFill>
                  <a:schemeClr val="bg1"/>
                </a:solidFill>
                <a:latin typeface="Arial" charset="0"/>
                <a:cs typeface="Arial" charset="0"/>
              </a:rPr>
              <a:t>HANDGUNS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32500" lnSpcReduction="20000"/>
          </a:bodyPr>
          <a:lstStyle/>
          <a:p>
            <a:pPr algn="l" eaLnBrk="1" fontAlgn="auto" hangingPunct="1">
              <a:spcAft>
                <a:spcPts val="0"/>
              </a:spcAft>
              <a:defRPr/>
            </a:pPr>
            <a:endParaRPr lang="en-US" sz="8000" b="1" dirty="0" smtClean="0">
              <a:solidFill>
                <a:schemeClr val="tx1"/>
              </a:solidFill>
            </a:endParaRPr>
          </a:p>
          <a:p>
            <a:pPr algn="l" eaLnBrk="1" fontAlgn="auto" hangingPunct="1">
              <a:spcAft>
                <a:spcPts val="0"/>
              </a:spcAft>
              <a:defRPr/>
            </a:pPr>
            <a:endParaRPr lang="en-US" sz="8000" b="1" dirty="0" smtClean="0">
              <a:solidFill>
                <a:schemeClr val="tx1"/>
              </a:solidFill>
            </a:endParaRPr>
          </a:p>
          <a:p>
            <a:pPr algn="l" eaLnBrk="1" fontAlgn="auto" hangingPunct="1">
              <a:spcAft>
                <a:spcPts val="0"/>
              </a:spcAft>
              <a:defRPr/>
            </a:pPr>
            <a:r>
              <a:rPr lang="en-US" sz="8000" b="1" dirty="0" smtClean="0">
                <a:solidFill>
                  <a:schemeClr val="tx1"/>
                </a:solidFill>
              </a:rPr>
              <a:t>N.C.G.S. 14-315.1.</a:t>
            </a:r>
            <a:br>
              <a:rPr lang="en-US" sz="8000" b="1" dirty="0" smtClean="0">
                <a:solidFill>
                  <a:schemeClr val="tx1"/>
                </a:solidFill>
              </a:rPr>
            </a:br>
            <a:endParaRPr lang="en-US" sz="8000" b="1" dirty="0" smtClean="0">
              <a:solidFill>
                <a:schemeClr val="tx1"/>
              </a:solidFill>
            </a:endParaRPr>
          </a:p>
          <a:p>
            <a:pPr algn="l" eaLnBrk="1" fontAlgn="auto" hangingPunct="1">
              <a:spcAft>
                <a:spcPts val="0"/>
              </a:spcAft>
              <a:defRPr/>
            </a:pPr>
            <a:r>
              <a:rPr lang="en-US" sz="8000" b="1" dirty="0" smtClean="0">
                <a:solidFill>
                  <a:schemeClr val="tx1"/>
                </a:solidFill>
              </a:rPr>
              <a:t>Any person […] “who allows” a minor (less than 18 years old) “access to” a firearm, and the minor “violates” Red Book #s (1)-(4) [and </a:t>
            </a:r>
            <a:r>
              <a:rPr lang="en-US" sz="8000" b="1" dirty="0" err="1" smtClean="0">
                <a:solidFill>
                  <a:schemeClr val="tx1"/>
                </a:solidFill>
              </a:rPr>
              <a:t>mis</a:t>
            </a:r>
            <a:r>
              <a:rPr lang="en-US" sz="8000" b="1" dirty="0" smtClean="0">
                <a:solidFill>
                  <a:schemeClr val="tx1"/>
                </a:solidFill>
              </a:rPr>
              <a:t>-numbered 2</a:t>
            </a:r>
            <a:r>
              <a:rPr lang="en-US" sz="8000" b="1" baseline="30000" dirty="0" smtClean="0">
                <a:solidFill>
                  <a:schemeClr val="tx1"/>
                </a:solidFill>
              </a:rPr>
              <a:t>nd</a:t>
            </a:r>
            <a:r>
              <a:rPr lang="en-US" sz="8000" b="1" dirty="0" smtClean="0">
                <a:solidFill>
                  <a:schemeClr val="tx1"/>
                </a:solidFill>
              </a:rPr>
              <a:t> 3 and f page 15] non-inclusively, is “guilty of a Class 1 misdemeanor.”</a:t>
            </a:r>
            <a:endParaRPr lang="en-US" sz="2600" dirty="0" smtClean="0">
              <a:solidFill>
                <a:schemeClr val="tx1"/>
              </a:solidFill>
            </a:endParaRPr>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660"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sz="4000" b="1" dirty="0" smtClean="0">
                <a:solidFill>
                  <a:schemeClr val="bg1"/>
                </a:solidFill>
                <a:latin typeface="Arial" charset="0"/>
                <a:cs typeface="Arial" charset="0"/>
              </a:rPr>
              <a:t>Storage to Protect Minors (</a:t>
            </a:r>
            <a:r>
              <a:rPr lang="en-US" sz="4000" b="1" dirty="0" err="1" smtClean="0">
                <a:solidFill>
                  <a:schemeClr val="bg1"/>
                </a:solidFill>
                <a:latin typeface="Arial" charset="0"/>
                <a:cs typeface="Arial" charset="0"/>
              </a:rPr>
              <a:t>pg</a:t>
            </a:r>
            <a:r>
              <a:rPr lang="en-US" sz="4000" b="1" dirty="0" smtClean="0">
                <a:solidFill>
                  <a:schemeClr val="bg1"/>
                </a:solidFill>
                <a:latin typeface="Arial" charset="0"/>
                <a:cs typeface="Arial" charset="0"/>
              </a:rPr>
              <a:t> </a:t>
            </a:r>
            <a:r>
              <a:rPr lang="en-US" sz="4000" b="1" dirty="0" smtClean="0">
                <a:solidFill>
                  <a:schemeClr val="bg1"/>
                </a:solidFill>
                <a:latin typeface="Arial" charset="0"/>
                <a:cs typeface="Arial" charset="0"/>
              </a:rPr>
              <a:t>16-17)</a:t>
            </a:r>
            <a:endParaRPr lang="en-US" sz="4000" b="1" dirty="0" smtClean="0">
              <a:solidFill>
                <a:schemeClr val="bg1"/>
              </a:solidFill>
              <a:latin typeface="Arial" charset="0"/>
              <a:cs typeface="Arial" charset="0"/>
            </a:endParaRPr>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25000" lnSpcReduction="20000"/>
          </a:bodyPr>
          <a:lstStyle/>
          <a:p>
            <a:pPr algn="l" eaLnBrk="1" fontAlgn="auto" hangingPunct="1">
              <a:spcAft>
                <a:spcPts val="0"/>
              </a:spcAft>
              <a:defRPr/>
            </a:pPr>
            <a:r>
              <a:rPr lang="en-US" sz="8000" b="1" dirty="0" smtClean="0">
                <a:solidFill>
                  <a:schemeClr val="tx1"/>
                </a:solidFill>
              </a:rPr>
              <a:t>Concealed Carry Handgun (NCGS 14-415.10)</a:t>
            </a:r>
          </a:p>
          <a:p>
            <a:pPr algn="l" eaLnBrk="1" fontAlgn="auto" hangingPunct="1">
              <a:spcAft>
                <a:spcPts val="0"/>
              </a:spcAft>
              <a:defRPr/>
            </a:pPr>
            <a:endParaRPr lang="en-US" sz="8000" b="1" dirty="0">
              <a:solidFill>
                <a:schemeClr val="tx1"/>
              </a:solidFill>
            </a:endParaRPr>
          </a:p>
          <a:p>
            <a:pPr algn="l" eaLnBrk="1" fontAlgn="auto" hangingPunct="1">
              <a:spcAft>
                <a:spcPts val="0"/>
              </a:spcAft>
              <a:defRPr/>
            </a:pPr>
            <a:r>
              <a:rPr lang="en-US" sz="8000" b="1" dirty="0" smtClean="0">
                <a:solidFill>
                  <a:schemeClr val="tx1"/>
                </a:solidFill>
              </a:rPr>
              <a:t>Definition of a handgun (</a:t>
            </a:r>
            <a:r>
              <a:rPr lang="en-US" sz="8000" b="1" dirty="0" err="1" smtClean="0">
                <a:solidFill>
                  <a:schemeClr val="tx1"/>
                </a:solidFill>
              </a:rPr>
              <a:t>pg</a:t>
            </a:r>
            <a:r>
              <a:rPr lang="en-US" sz="8000" b="1" dirty="0" smtClean="0">
                <a:solidFill>
                  <a:schemeClr val="tx1"/>
                </a:solidFill>
              </a:rPr>
              <a:t> 16 “f-1”)</a:t>
            </a:r>
            <a:br>
              <a:rPr lang="en-US" sz="8000" b="1" dirty="0" smtClean="0">
                <a:solidFill>
                  <a:schemeClr val="tx1"/>
                </a:solidFill>
              </a:rPr>
            </a:br>
            <a:r>
              <a:rPr lang="en-US" sz="8000" dirty="0" smtClean="0">
                <a:solidFill>
                  <a:schemeClr val="tx1"/>
                </a:solidFill>
              </a:rPr>
              <a:t>A handgun is defined as a firearm that has a short stock and is designed to be held and fired by the use of a single hand.</a:t>
            </a:r>
          </a:p>
          <a:p>
            <a:pPr algn="l" eaLnBrk="1" fontAlgn="auto" hangingPunct="1">
              <a:spcAft>
                <a:spcPts val="0"/>
              </a:spcAft>
              <a:defRPr/>
            </a:pPr>
            <a:endParaRPr lang="en-US" sz="8000" dirty="0">
              <a:solidFill>
                <a:schemeClr val="tx1"/>
              </a:solidFill>
            </a:endParaRPr>
          </a:p>
          <a:p>
            <a:pPr algn="l" eaLnBrk="1" fontAlgn="auto" hangingPunct="1">
              <a:spcAft>
                <a:spcPts val="0"/>
              </a:spcAft>
              <a:defRPr/>
            </a:pPr>
            <a:r>
              <a:rPr lang="en-US" sz="8000" b="1" dirty="0" smtClean="0">
                <a:solidFill>
                  <a:schemeClr val="tx1"/>
                </a:solidFill>
              </a:rPr>
              <a:t>CCH (Handgun) – NOT CCW (Weapon</a:t>
            </a:r>
            <a:r>
              <a:rPr lang="en-US" sz="8000" b="1" dirty="0">
                <a:solidFill>
                  <a:schemeClr val="tx1"/>
                </a:solidFill>
              </a:rPr>
              <a:t>) (</a:t>
            </a:r>
            <a:r>
              <a:rPr lang="en-US" sz="8000" b="1" dirty="0" err="1">
                <a:solidFill>
                  <a:schemeClr val="tx1"/>
                </a:solidFill>
              </a:rPr>
              <a:t>pg</a:t>
            </a:r>
            <a:r>
              <a:rPr lang="en-US" sz="8000" b="1" dirty="0">
                <a:solidFill>
                  <a:schemeClr val="tx1"/>
                </a:solidFill>
              </a:rPr>
              <a:t> 16 “f-1</a:t>
            </a:r>
            <a:r>
              <a:rPr lang="en-US" sz="8000" b="1" dirty="0" smtClean="0">
                <a:solidFill>
                  <a:schemeClr val="tx1"/>
                </a:solidFill>
              </a:rPr>
              <a:t>” 2</a:t>
            </a:r>
            <a:r>
              <a:rPr lang="en-US" sz="8000" b="1" baseline="30000" dirty="0" smtClean="0">
                <a:solidFill>
                  <a:schemeClr val="tx1"/>
                </a:solidFill>
              </a:rPr>
              <a:t>nd</a:t>
            </a:r>
            <a:r>
              <a:rPr lang="en-US" sz="8000" b="1" dirty="0" smtClean="0">
                <a:solidFill>
                  <a:schemeClr val="tx1"/>
                </a:solidFill>
              </a:rPr>
              <a:t> paragraph)</a:t>
            </a:r>
            <a:br>
              <a:rPr lang="en-US" sz="8000" b="1" dirty="0" smtClean="0">
                <a:solidFill>
                  <a:schemeClr val="tx1"/>
                </a:solidFill>
              </a:rPr>
            </a:br>
            <a:r>
              <a:rPr lang="en-US" sz="8000" dirty="0" smtClean="0">
                <a:solidFill>
                  <a:schemeClr val="tx1"/>
                </a:solidFill>
              </a:rPr>
              <a:t>This law applies only to handguns (not knives, clubs, martial arts weapons, long-guns, etc.).</a:t>
            </a:r>
            <a:br>
              <a:rPr lang="en-US" sz="8000" dirty="0" smtClean="0">
                <a:solidFill>
                  <a:schemeClr val="tx1"/>
                </a:solidFill>
              </a:rPr>
            </a:br>
            <a:endParaRPr lang="en-US" sz="8000" dirty="0" smtClean="0">
              <a:solidFill>
                <a:schemeClr val="tx1"/>
              </a:solidFill>
            </a:endParaRPr>
          </a:p>
          <a:p>
            <a:pPr algn="l" eaLnBrk="1" fontAlgn="auto" hangingPunct="1">
              <a:spcAft>
                <a:spcPts val="0"/>
              </a:spcAft>
              <a:defRPr/>
            </a:pPr>
            <a:r>
              <a:rPr lang="en-US" sz="8000" b="1" dirty="0">
                <a:solidFill>
                  <a:schemeClr val="tx1"/>
                </a:solidFill>
              </a:rPr>
              <a:t>Definition </a:t>
            </a:r>
            <a:r>
              <a:rPr lang="en-US" sz="8000" b="1" dirty="0" smtClean="0">
                <a:solidFill>
                  <a:schemeClr val="tx1"/>
                </a:solidFill>
              </a:rPr>
              <a:t>of Concealed </a:t>
            </a:r>
            <a:r>
              <a:rPr lang="en-US" sz="8000" b="1" dirty="0">
                <a:solidFill>
                  <a:schemeClr val="tx1"/>
                </a:solidFill>
              </a:rPr>
              <a:t>(</a:t>
            </a:r>
            <a:r>
              <a:rPr lang="en-US" sz="8000" b="1" dirty="0" err="1">
                <a:solidFill>
                  <a:schemeClr val="tx1"/>
                </a:solidFill>
              </a:rPr>
              <a:t>pg</a:t>
            </a:r>
            <a:r>
              <a:rPr lang="en-US" sz="8000" b="1" dirty="0">
                <a:solidFill>
                  <a:schemeClr val="tx1"/>
                </a:solidFill>
              </a:rPr>
              <a:t> </a:t>
            </a:r>
            <a:r>
              <a:rPr lang="en-US" sz="8000" b="1" dirty="0" smtClean="0">
                <a:solidFill>
                  <a:schemeClr val="tx1"/>
                </a:solidFill>
              </a:rPr>
              <a:t>16-17 “f-2”)</a:t>
            </a:r>
            <a:r>
              <a:rPr lang="en-US" sz="8000" b="1" dirty="0">
                <a:solidFill>
                  <a:schemeClr val="tx1"/>
                </a:solidFill>
              </a:rPr>
              <a:t/>
            </a:r>
            <a:br>
              <a:rPr lang="en-US" sz="8000" b="1" dirty="0">
                <a:solidFill>
                  <a:schemeClr val="tx1"/>
                </a:solidFill>
              </a:rPr>
            </a:br>
            <a:r>
              <a:rPr lang="en-US" sz="8000" dirty="0" smtClean="0">
                <a:solidFill>
                  <a:schemeClr val="tx1"/>
                </a:solidFill>
              </a:rPr>
              <a:t>Not actually defined in the book.  1. “about the person”  2. (missing from the book) “Not in plain sight” or “Not visible to a member of the public”</a:t>
            </a:r>
          </a:p>
          <a:p>
            <a:pPr algn="l" eaLnBrk="1" fontAlgn="auto" hangingPunct="1">
              <a:spcAft>
                <a:spcPts val="0"/>
              </a:spcAft>
              <a:defRPr/>
            </a:pPr>
            <a:endParaRPr lang="en-US" sz="8000" b="1" dirty="0">
              <a:solidFill>
                <a:schemeClr val="tx1"/>
              </a:solidFill>
            </a:endParaRPr>
          </a:p>
          <a:p>
            <a:pPr algn="l" eaLnBrk="1" fontAlgn="auto" hangingPunct="1">
              <a:spcAft>
                <a:spcPts val="0"/>
              </a:spcAft>
              <a:defRPr/>
            </a:pPr>
            <a:r>
              <a:rPr lang="en-US" sz="8000" b="1" dirty="0" smtClean="0">
                <a:solidFill>
                  <a:schemeClr val="tx1"/>
                </a:solidFill>
              </a:rPr>
              <a:t>Required Documentation </a:t>
            </a:r>
            <a:r>
              <a:rPr lang="en-US" sz="8000" b="1" dirty="0">
                <a:solidFill>
                  <a:schemeClr val="tx1"/>
                </a:solidFill>
              </a:rPr>
              <a:t>(</a:t>
            </a:r>
            <a:r>
              <a:rPr lang="en-US" sz="8000" b="1" dirty="0" err="1">
                <a:solidFill>
                  <a:schemeClr val="tx1"/>
                </a:solidFill>
              </a:rPr>
              <a:t>pg</a:t>
            </a:r>
            <a:r>
              <a:rPr lang="en-US" sz="8000" b="1" dirty="0">
                <a:solidFill>
                  <a:schemeClr val="tx1"/>
                </a:solidFill>
              </a:rPr>
              <a:t> </a:t>
            </a:r>
            <a:r>
              <a:rPr lang="en-US" sz="8000" b="1" dirty="0" smtClean="0">
                <a:solidFill>
                  <a:schemeClr val="tx1"/>
                </a:solidFill>
              </a:rPr>
              <a:t>17 (3))</a:t>
            </a:r>
            <a:br>
              <a:rPr lang="en-US" sz="8000" b="1" dirty="0" smtClean="0">
                <a:solidFill>
                  <a:schemeClr val="tx1"/>
                </a:solidFill>
              </a:rPr>
            </a:br>
            <a:r>
              <a:rPr lang="en-US" sz="8000" dirty="0" smtClean="0">
                <a:solidFill>
                  <a:schemeClr val="tx1"/>
                </a:solidFill>
              </a:rPr>
              <a:t>”NORTH CAROLINA CONCEALED HANDGUN PERMIT” and “valid identification” (valid id is not defined).</a:t>
            </a:r>
            <a:endParaRPr lang="en-US" sz="8000" dirty="0">
              <a:solidFill>
                <a:schemeClr val="tx1"/>
              </a:solidFill>
            </a:endParaRPr>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71684"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Concealed Carry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16-17)</a:t>
            </a:r>
          </a:p>
        </p:txBody>
      </p:sp>
      <p:sp>
        <p:nvSpPr>
          <p:cNvPr id="5" name="Rectangle 4"/>
          <p:cNvSpPr/>
          <p:nvPr/>
        </p:nvSpPr>
        <p:spPr>
          <a:xfrm>
            <a:off x="0" y="1828800"/>
            <a:ext cx="1066800" cy="5029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25000" lnSpcReduction="20000"/>
          </a:bodyPr>
          <a:lstStyle/>
          <a:p>
            <a:pPr eaLnBrk="1" fontAlgn="auto" hangingPunct="1">
              <a:spcAft>
                <a:spcPts val="0"/>
              </a:spcAft>
              <a:defRPr/>
            </a:pPr>
            <a:r>
              <a:rPr lang="en-US" sz="8000" b="1" dirty="0" smtClean="0">
                <a:solidFill>
                  <a:schemeClr val="tx1"/>
                </a:solidFill>
              </a:rPr>
              <a:t>If approached by Law Enforcement [Officers] (LE[O]) </a:t>
            </a:r>
            <a:r>
              <a:rPr lang="en-US" sz="8000" b="1" dirty="0" smtClean="0">
                <a:solidFill>
                  <a:srgbClr val="0070C0"/>
                </a:solidFill>
              </a:rPr>
              <a:t>IN A VEHICLE</a:t>
            </a:r>
          </a:p>
          <a:p>
            <a:pPr algn="l" eaLnBrk="1" fontAlgn="auto" hangingPunct="1">
              <a:spcAft>
                <a:spcPts val="0"/>
              </a:spcAft>
              <a:defRPr/>
            </a:pPr>
            <a:endParaRPr lang="en-US" sz="4200" b="1" dirty="0" smtClean="0">
              <a:solidFill>
                <a:schemeClr val="tx1"/>
              </a:solidFill>
            </a:endParaRPr>
          </a:p>
          <a:p>
            <a:pPr eaLnBrk="1" fontAlgn="auto" hangingPunct="1">
              <a:spcAft>
                <a:spcPts val="0"/>
              </a:spcAft>
              <a:defRPr/>
            </a:pPr>
            <a:r>
              <a:rPr lang="en-US" sz="8000" b="1" dirty="0" smtClean="0">
                <a:solidFill>
                  <a:srgbClr val="FF0000"/>
                </a:solidFill>
              </a:rPr>
              <a:t>DO NOT ATTEMPT TO DISPLAY THE HANDGUN</a:t>
            </a:r>
          </a:p>
          <a:p>
            <a:pPr algn="l" eaLnBrk="1" fontAlgn="auto" hangingPunct="1">
              <a:spcAft>
                <a:spcPts val="0"/>
              </a:spcAft>
              <a:defRPr/>
            </a:pPr>
            <a:endParaRPr lang="en-US" sz="4200" b="1" dirty="0">
              <a:solidFill>
                <a:schemeClr val="tx1"/>
              </a:solidFill>
            </a:endParaRPr>
          </a:p>
          <a:p>
            <a:pPr algn="l" eaLnBrk="1" fontAlgn="auto" hangingPunct="1">
              <a:spcAft>
                <a:spcPts val="0"/>
              </a:spcAft>
              <a:defRPr/>
            </a:pPr>
            <a:r>
              <a:rPr lang="en-US" sz="8000" b="1" dirty="0" smtClean="0">
                <a:solidFill>
                  <a:schemeClr val="tx1"/>
                </a:solidFill>
              </a:rPr>
              <a:t>If you are the DRIVER:</a:t>
            </a:r>
            <a:endParaRPr lang="en-US" sz="8000" b="1" dirty="0">
              <a:solidFill>
                <a:schemeClr val="tx1"/>
              </a:solidFill>
            </a:endParaRPr>
          </a:p>
          <a:p>
            <a:pPr marL="457200" indent="-457200" algn="l" eaLnBrk="1" fontAlgn="auto" hangingPunct="1">
              <a:spcAft>
                <a:spcPts val="0"/>
              </a:spcAft>
              <a:buFont typeface="Arial" pitchFamily="34" charset="0"/>
              <a:buChar char="•"/>
              <a:defRPr/>
            </a:pPr>
            <a:r>
              <a:rPr lang="en-US" sz="7200" dirty="0" smtClean="0">
                <a:solidFill>
                  <a:schemeClr val="tx1"/>
                </a:solidFill>
              </a:rPr>
              <a:t>Roll the window AT LEAST half-way down</a:t>
            </a:r>
          </a:p>
          <a:p>
            <a:pPr marL="457200" indent="-457200" algn="l" eaLnBrk="1" fontAlgn="auto" hangingPunct="1">
              <a:spcAft>
                <a:spcPts val="0"/>
              </a:spcAft>
              <a:buFont typeface="Arial" pitchFamily="34" charset="0"/>
              <a:buChar char="•"/>
              <a:defRPr/>
            </a:pPr>
            <a:r>
              <a:rPr lang="en-US" sz="7200" dirty="0" smtClean="0">
                <a:solidFill>
                  <a:schemeClr val="tx1"/>
                </a:solidFill>
              </a:rPr>
              <a:t>Place your hands on the steering wheel at “ten and two” with all of your fingers pointed up and separated.</a:t>
            </a:r>
          </a:p>
          <a:p>
            <a:pPr algn="l" eaLnBrk="1" fontAlgn="auto" hangingPunct="1">
              <a:spcAft>
                <a:spcPts val="0"/>
              </a:spcAft>
              <a:defRPr/>
            </a:pPr>
            <a:r>
              <a:rPr lang="en-US" sz="8000" b="1" dirty="0" smtClean="0">
                <a:solidFill>
                  <a:schemeClr val="tx1"/>
                </a:solidFill>
              </a:rPr>
              <a:t>If you are a PASSENGER:</a:t>
            </a:r>
          </a:p>
          <a:p>
            <a:pPr marL="457200" indent="-457200" algn="l" eaLnBrk="1" fontAlgn="auto" hangingPunct="1">
              <a:spcAft>
                <a:spcPts val="0"/>
              </a:spcAft>
              <a:buFont typeface="Arial" pitchFamily="34" charset="0"/>
              <a:buChar char="•"/>
              <a:defRPr/>
            </a:pPr>
            <a:r>
              <a:rPr lang="en-US" sz="8000" dirty="0">
                <a:solidFill>
                  <a:schemeClr val="tx1"/>
                </a:solidFill>
              </a:rPr>
              <a:t>Place your hands on </a:t>
            </a:r>
            <a:r>
              <a:rPr lang="en-US" sz="8000" dirty="0" smtClean="0">
                <a:solidFill>
                  <a:schemeClr val="tx1"/>
                </a:solidFill>
              </a:rPr>
              <a:t>an IMAGINARY </a:t>
            </a:r>
            <a:r>
              <a:rPr lang="en-US" sz="8000" dirty="0">
                <a:solidFill>
                  <a:schemeClr val="tx1"/>
                </a:solidFill>
              </a:rPr>
              <a:t>steering wheel at “ten and two” with all of your </a:t>
            </a:r>
            <a:r>
              <a:rPr lang="en-US" sz="8000" dirty="0" smtClean="0">
                <a:solidFill>
                  <a:schemeClr val="tx1"/>
                </a:solidFill>
              </a:rPr>
              <a:t>fingers </a:t>
            </a:r>
            <a:r>
              <a:rPr lang="en-US" sz="8000" dirty="0">
                <a:solidFill>
                  <a:schemeClr val="tx1"/>
                </a:solidFill>
              </a:rPr>
              <a:t>pointed up and separated.</a:t>
            </a:r>
          </a:p>
          <a:p>
            <a:pPr algn="l" eaLnBrk="1" fontAlgn="auto" hangingPunct="1">
              <a:spcAft>
                <a:spcPts val="0"/>
              </a:spcAft>
              <a:defRPr/>
            </a:pPr>
            <a:r>
              <a:rPr lang="en-US" sz="8000" b="1" dirty="0" smtClean="0">
                <a:solidFill>
                  <a:schemeClr val="tx1"/>
                </a:solidFill>
              </a:rPr>
              <a:t>When the LEO approaches, at your earliest opportunity (or if they stop and ask about your hands/fingers pointed at the sky):</a:t>
            </a:r>
          </a:p>
          <a:p>
            <a:pPr marL="457200" indent="-457200" algn="l" eaLnBrk="1" fontAlgn="auto" hangingPunct="1">
              <a:spcAft>
                <a:spcPts val="0"/>
              </a:spcAft>
              <a:buFont typeface="Arial" pitchFamily="34" charset="0"/>
              <a:buChar char="•"/>
              <a:defRPr/>
            </a:pPr>
            <a:r>
              <a:rPr lang="en-US" sz="8000" b="1" dirty="0" smtClean="0">
                <a:solidFill>
                  <a:schemeClr val="tx1"/>
                </a:solidFill>
              </a:rPr>
              <a:t>Notify</a:t>
            </a:r>
            <a:r>
              <a:rPr lang="en-US" sz="8000" dirty="0" smtClean="0">
                <a:solidFill>
                  <a:schemeClr val="tx1"/>
                </a:solidFill>
              </a:rPr>
              <a:t> the LEO that you have a permit, are armed, and </a:t>
            </a:r>
            <a:r>
              <a:rPr lang="en-US" sz="8000" b="1" dirty="0" smtClean="0">
                <a:solidFill>
                  <a:schemeClr val="tx1"/>
                </a:solidFill>
              </a:rPr>
              <a:t>TELL</a:t>
            </a:r>
            <a:r>
              <a:rPr lang="en-US" sz="8000" dirty="0" smtClean="0">
                <a:solidFill>
                  <a:schemeClr val="tx1"/>
                </a:solidFill>
              </a:rPr>
              <a:t> the LEO (NO pointing or “ATTEMPTING TO DISLPLAY” or fast hand movements) where the gun (or guns) is (or are).</a:t>
            </a:r>
            <a:r>
              <a:rPr lang="en-US" sz="8000" b="1" dirty="0" smtClean="0">
                <a:solidFill>
                  <a:schemeClr val="tx1"/>
                </a:solidFill>
              </a:rPr>
              <a:t/>
            </a:r>
            <a:br>
              <a:rPr lang="en-US" sz="8000" b="1" dirty="0" smtClean="0">
                <a:solidFill>
                  <a:schemeClr val="tx1"/>
                </a:solidFill>
              </a:rPr>
            </a:br>
            <a:endParaRPr lang="en-US" sz="2400" dirty="0"/>
          </a:p>
          <a:p>
            <a:pPr algn="l" eaLnBrk="1" fontAlgn="auto" hangingPunct="1">
              <a:spcAft>
                <a:spcPts val="0"/>
              </a:spcAft>
              <a:buFont typeface="Arial" pitchFamily="34" charset="0"/>
              <a:buNone/>
              <a:defRPr/>
            </a:pPr>
            <a:endParaRPr lang="en-US" sz="2400" dirty="0" smtClean="0"/>
          </a:p>
          <a:p>
            <a:pPr eaLnBrk="1" fontAlgn="auto" hangingPunct="1">
              <a:spcAft>
                <a:spcPts val="0"/>
              </a:spcAft>
              <a:defRPr/>
            </a:pPr>
            <a:r>
              <a:rPr lang="en-US" sz="6400" b="1" dirty="0">
                <a:solidFill>
                  <a:srgbClr val="FF0000"/>
                </a:solidFill>
              </a:rPr>
              <a:t>DO NOT </a:t>
            </a:r>
            <a:r>
              <a:rPr lang="en-US" sz="6400" b="1" dirty="0" smtClean="0">
                <a:solidFill>
                  <a:srgbClr val="FF0000"/>
                </a:solidFill>
              </a:rPr>
              <a:t>MOVE YOUR HANDS (REACH FOR ANYTHING) UNTIL INSTRUCTED BY THE LEO</a:t>
            </a:r>
            <a:endParaRPr lang="en-US" sz="6400" b="1" dirty="0">
              <a:solidFill>
                <a:srgbClr val="FF0000"/>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708"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Approached by LE[O]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17)</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2133600"/>
            <a:ext cx="7696200" cy="4648200"/>
          </a:xfrm>
        </p:spPr>
        <p:txBody>
          <a:bodyPr rtlCol="0">
            <a:normAutofit fontScale="25000" lnSpcReduction="20000"/>
          </a:bodyPr>
          <a:lstStyle/>
          <a:p>
            <a:pPr eaLnBrk="1" fontAlgn="auto" hangingPunct="1">
              <a:spcAft>
                <a:spcPts val="0"/>
              </a:spcAft>
              <a:defRPr/>
            </a:pPr>
            <a:r>
              <a:rPr lang="en-US" sz="8000" b="1" dirty="0" smtClean="0">
                <a:solidFill>
                  <a:schemeClr val="tx1"/>
                </a:solidFill>
              </a:rPr>
              <a:t>If approached by Law Enforcement [Officers] (LE[O]) </a:t>
            </a:r>
            <a:r>
              <a:rPr lang="en-US" sz="8000" b="1" dirty="0" smtClean="0">
                <a:solidFill>
                  <a:srgbClr val="0070C0"/>
                </a:solidFill>
              </a:rPr>
              <a:t>NOT in a Vehicle</a:t>
            </a:r>
          </a:p>
          <a:p>
            <a:pPr algn="l" eaLnBrk="1" fontAlgn="auto" hangingPunct="1">
              <a:spcAft>
                <a:spcPts val="0"/>
              </a:spcAft>
              <a:defRPr/>
            </a:pPr>
            <a:endParaRPr lang="en-US" sz="4200" b="1" dirty="0" smtClean="0">
              <a:solidFill>
                <a:schemeClr val="tx1"/>
              </a:solidFill>
            </a:endParaRPr>
          </a:p>
          <a:p>
            <a:pPr eaLnBrk="1" fontAlgn="auto" hangingPunct="1">
              <a:spcAft>
                <a:spcPts val="0"/>
              </a:spcAft>
              <a:defRPr/>
            </a:pPr>
            <a:r>
              <a:rPr lang="en-US" sz="8000" b="1" dirty="0" smtClean="0">
                <a:solidFill>
                  <a:srgbClr val="FF0000"/>
                </a:solidFill>
              </a:rPr>
              <a:t>DO NOT “VOLUNTEER” TO EVERY LEO YOU SEE THAT YOU HAVE A GUN ONLY IF “L.O.D.-</a:t>
            </a:r>
            <a:r>
              <a:rPr lang="en-US" sz="8000" b="1" dirty="0" err="1" smtClean="0">
                <a:solidFill>
                  <a:srgbClr val="FF0000"/>
                </a:solidFill>
              </a:rPr>
              <a:t>ed</a:t>
            </a:r>
            <a:r>
              <a:rPr lang="en-US" sz="8000" b="1" dirty="0" smtClean="0">
                <a:solidFill>
                  <a:srgbClr val="FF0000"/>
                </a:solidFill>
              </a:rPr>
              <a:t>” :: DO NOT ATTEMPT TO DISPLAY THE HANDGUN</a:t>
            </a:r>
          </a:p>
          <a:p>
            <a:pPr algn="l" eaLnBrk="1" fontAlgn="auto" hangingPunct="1">
              <a:spcAft>
                <a:spcPts val="0"/>
              </a:spcAft>
              <a:defRPr/>
            </a:pPr>
            <a:endParaRPr lang="en-US" sz="4200" b="1" dirty="0">
              <a:solidFill>
                <a:schemeClr val="tx1"/>
              </a:solidFill>
            </a:endParaRPr>
          </a:p>
          <a:p>
            <a:pPr algn="l" eaLnBrk="1" fontAlgn="auto" hangingPunct="1">
              <a:spcAft>
                <a:spcPts val="0"/>
              </a:spcAft>
              <a:defRPr/>
            </a:pPr>
            <a:r>
              <a:rPr lang="en-US" sz="8000" b="1" dirty="0" smtClean="0">
                <a:solidFill>
                  <a:schemeClr val="tx1"/>
                </a:solidFill>
              </a:rPr>
              <a:t>KEEP BOTH HANDS VISIBLE:</a:t>
            </a:r>
            <a:endParaRPr lang="en-US" sz="8000" b="1" dirty="0">
              <a:solidFill>
                <a:schemeClr val="tx1"/>
              </a:solidFill>
            </a:endParaRPr>
          </a:p>
          <a:p>
            <a:pPr marL="457200" indent="-457200" algn="l" eaLnBrk="1" fontAlgn="auto" hangingPunct="1">
              <a:spcAft>
                <a:spcPts val="0"/>
              </a:spcAft>
              <a:buFont typeface="Arial" pitchFamily="34" charset="0"/>
              <a:buChar char="•"/>
              <a:defRPr/>
            </a:pPr>
            <a:r>
              <a:rPr lang="en-US" sz="7200" dirty="0" smtClean="0">
                <a:solidFill>
                  <a:schemeClr val="tx1"/>
                </a:solidFill>
              </a:rPr>
              <a:t>Don’t “reach for the sky”.  Don’t become “tense and rigid” and try to display your fingers or palms to the LEO.</a:t>
            </a:r>
          </a:p>
          <a:p>
            <a:pPr marL="457200" indent="-457200" algn="l" eaLnBrk="1" fontAlgn="auto" hangingPunct="1">
              <a:spcAft>
                <a:spcPts val="0"/>
              </a:spcAft>
              <a:buFont typeface="Arial" pitchFamily="34" charset="0"/>
              <a:buChar char="•"/>
              <a:defRPr/>
            </a:pPr>
            <a:r>
              <a:rPr lang="en-US" sz="7200" dirty="0" smtClean="0">
                <a:solidFill>
                  <a:schemeClr val="tx1"/>
                </a:solidFill>
              </a:rPr>
              <a:t>Don’t make sudden or quick movements with your hands.</a:t>
            </a:r>
          </a:p>
          <a:p>
            <a:pPr marL="457200" indent="-457200" algn="l" eaLnBrk="1" fontAlgn="auto" hangingPunct="1">
              <a:spcAft>
                <a:spcPts val="0"/>
              </a:spcAft>
              <a:buFont typeface="Arial" pitchFamily="34" charset="0"/>
              <a:buChar char="•"/>
              <a:defRPr/>
            </a:pPr>
            <a:r>
              <a:rPr lang="en-US" sz="7200" dirty="0" smtClean="0">
                <a:solidFill>
                  <a:schemeClr val="tx1"/>
                </a:solidFill>
              </a:rPr>
              <a:t>“Be Still.”</a:t>
            </a:r>
          </a:p>
          <a:p>
            <a:pPr algn="l" eaLnBrk="1" fontAlgn="auto" hangingPunct="1">
              <a:spcAft>
                <a:spcPts val="0"/>
              </a:spcAft>
              <a:defRPr/>
            </a:pPr>
            <a:endParaRPr lang="en-US" sz="7200" dirty="0" smtClean="0">
              <a:solidFill>
                <a:schemeClr val="tx1"/>
              </a:solidFill>
            </a:endParaRPr>
          </a:p>
          <a:p>
            <a:pPr algn="l" eaLnBrk="1" fontAlgn="auto" hangingPunct="1">
              <a:spcAft>
                <a:spcPts val="0"/>
              </a:spcAft>
              <a:defRPr/>
            </a:pPr>
            <a:r>
              <a:rPr lang="en-US" sz="8000" b="1" dirty="0" smtClean="0">
                <a:solidFill>
                  <a:schemeClr val="tx1"/>
                </a:solidFill>
              </a:rPr>
              <a:t>At your earliest opportunity (or if they ask):</a:t>
            </a:r>
          </a:p>
          <a:p>
            <a:pPr marL="457200" indent="-457200" algn="l" eaLnBrk="1" fontAlgn="auto" hangingPunct="1">
              <a:spcAft>
                <a:spcPts val="0"/>
              </a:spcAft>
              <a:buFont typeface="Arial" pitchFamily="34" charset="0"/>
              <a:buChar char="•"/>
              <a:defRPr/>
            </a:pPr>
            <a:r>
              <a:rPr lang="en-US" sz="8000" b="1" dirty="0" smtClean="0">
                <a:solidFill>
                  <a:schemeClr val="tx1"/>
                </a:solidFill>
              </a:rPr>
              <a:t>Notify</a:t>
            </a:r>
            <a:r>
              <a:rPr lang="en-US" sz="8000" dirty="0" smtClean="0">
                <a:solidFill>
                  <a:schemeClr val="tx1"/>
                </a:solidFill>
              </a:rPr>
              <a:t> the LEO that you have a permit, are armed, and </a:t>
            </a:r>
            <a:r>
              <a:rPr lang="en-US" sz="8000" b="1" dirty="0" smtClean="0">
                <a:solidFill>
                  <a:schemeClr val="tx1"/>
                </a:solidFill>
              </a:rPr>
              <a:t>TELL</a:t>
            </a:r>
            <a:r>
              <a:rPr lang="en-US" sz="8000" dirty="0" smtClean="0">
                <a:solidFill>
                  <a:schemeClr val="tx1"/>
                </a:solidFill>
              </a:rPr>
              <a:t> the LEO (NO pointing or “ATTEMPTING TO DISLPLAY” or fast hand movements) where the gun is.</a:t>
            </a:r>
            <a:r>
              <a:rPr lang="en-US" sz="8000" b="1" dirty="0" smtClean="0">
                <a:solidFill>
                  <a:schemeClr val="tx1"/>
                </a:solidFill>
              </a:rPr>
              <a:t/>
            </a:r>
            <a:br>
              <a:rPr lang="en-US" sz="8000" b="1" dirty="0" smtClean="0">
                <a:solidFill>
                  <a:schemeClr val="tx1"/>
                </a:solidFill>
              </a:rPr>
            </a:br>
            <a:endParaRPr lang="en-US" sz="2400" dirty="0"/>
          </a:p>
          <a:p>
            <a:pPr algn="l" eaLnBrk="1" fontAlgn="auto" hangingPunct="1">
              <a:spcAft>
                <a:spcPts val="0"/>
              </a:spcAft>
              <a:buFont typeface="Arial" pitchFamily="34" charset="0"/>
              <a:buNone/>
              <a:defRPr/>
            </a:pPr>
            <a:endParaRPr lang="en-US" sz="2400" dirty="0" smtClean="0"/>
          </a:p>
          <a:p>
            <a:pPr eaLnBrk="1" fontAlgn="auto" hangingPunct="1">
              <a:spcAft>
                <a:spcPts val="0"/>
              </a:spcAft>
              <a:defRPr/>
            </a:pPr>
            <a:r>
              <a:rPr lang="en-US" sz="8000" b="1" dirty="0">
                <a:solidFill>
                  <a:srgbClr val="FF0000"/>
                </a:solidFill>
              </a:rPr>
              <a:t>DO NOT </a:t>
            </a:r>
            <a:r>
              <a:rPr lang="en-US" sz="8000" b="1" dirty="0" smtClean="0">
                <a:solidFill>
                  <a:srgbClr val="FF0000"/>
                </a:solidFill>
              </a:rPr>
              <a:t>MOVE YOUR HANDS (REACH FOR ANYTHING) UNTIL INSTRUCTED BY THE LEO</a:t>
            </a:r>
            <a:endParaRPr lang="en-US" sz="8000" b="1" dirty="0">
              <a:solidFill>
                <a:srgbClr val="FF0000"/>
              </a:solidFill>
            </a:endParaRPr>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73732"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Approached by LE[O]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17)</a:t>
            </a:r>
          </a:p>
        </p:txBody>
      </p:sp>
      <p:sp>
        <p:nvSpPr>
          <p:cNvPr id="5" name="Rectangle 4"/>
          <p:cNvSpPr/>
          <p:nvPr/>
        </p:nvSpPr>
        <p:spPr>
          <a:xfrm>
            <a:off x="0" y="1905000"/>
            <a:ext cx="1066800" cy="49530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32500" lnSpcReduction="20000"/>
          </a:bodyPr>
          <a:lstStyle/>
          <a:p>
            <a:pPr algn="l" eaLnBrk="1" fontAlgn="auto" hangingPunct="1">
              <a:spcAft>
                <a:spcPts val="0"/>
              </a:spcAft>
              <a:defRPr/>
            </a:pPr>
            <a:r>
              <a:rPr lang="en-US" sz="9600" b="1" dirty="0" smtClean="0">
                <a:solidFill>
                  <a:schemeClr val="tx1"/>
                </a:solidFill>
              </a:rPr>
              <a:t>… is merely the increase in the level of force based on the force which is being used against you.  Force must be proportionate to the level of force used against you.</a:t>
            </a:r>
          </a:p>
          <a:p>
            <a:pPr algn="l" eaLnBrk="1" fontAlgn="auto" hangingPunct="1">
              <a:spcAft>
                <a:spcPts val="0"/>
              </a:spcAft>
              <a:defRPr/>
            </a:pPr>
            <a:endParaRPr lang="en-US" sz="8000" b="1" dirty="0">
              <a:solidFill>
                <a:schemeClr val="tx1"/>
              </a:solidFill>
            </a:endParaRPr>
          </a:p>
          <a:p>
            <a:pPr algn="l" eaLnBrk="1" fontAlgn="auto" hangingPunct="1">
              <a:spcAft>
                <a:spcPts val="0"/>
              </a:spcAft>
              <a:buFont typeface="Arial" pitchFamily="34" charset="0"/>
              <a:buNone/>
              <a:defRPr/>
            </a:pPr>
            <a:endParaRPr lang="en-US" sz="2400" dirty="0" smtClean="0"/>
          </a:p>
          <a:p>
            <a:pPr algn="l" eaLnBrk="1" fontAlgn="auto" hangingPunct="1">
              <a:spcAft>
                <a:spcPts val="0"/>
              </a:spcAft>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756"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Escalation of Force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19)</a:t>
            </a:r>
            <a:endParaRPr lang="en-US" b="1" dirty="0" smtClean="0">
              <a:solidFill>
                <a:schemeClr val="bg1"/>
              </a:solidFill>
              <a:latin typeface="Arial" charset="0"/>
              <a:cs typeface="Arial"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70000" lnSpcReduction="20000"/>
          </a:bodyPr>
          <a:lstStyle/>
          <a:p>
            <a:pPr algn="l" eaLnBrk="1" fontAlgn="auto" hangingPunct="1">
              <a:spcAft>
                <a:spcPts val="0"/>
              </a:spcAft>
              <a:defRPr/>
            </a:pPr>
            <a:r>
              <a:rPr lang="en-US" sz="2900" b="1" dirty="0" smtClean="0">
                <a:solidFill>
                  <a:schemeClr val="tx1"/>
                </a:solidFill>
              </a:rPr>
              <a:t>NO CARRY (open or concealed, any gun):</a:t>
            </a:r>
          </a:p>
          <a:p>
            <a:pPr marL="342900" indent="-342900" algn="l" eaLnBrk="1" fontAlgn="auto" hangingPunct="1">
              <a:spcAft>
                <a:spcPts val="0"/>
              </a:spcAft>
              <a:buFont typeface="Arial" pitchFamily="34" charset="0"/>
              <a:buChar char="•"/>
              <a:defRPr/>
            </a:pPr>
            <a:r>
              <a:rPr lang="en-US" sz="2300" dirty="0" smtClean="0">
                <a:solidFill>
                  <a:schemeClr val="tx1"/>
                </a:solidFill>
              </a:rPr>
              <a:t>Educational Property (** parking areas **live/work **active shooter)</a:t>
            </a:r>
          </a:p>
          <a:p>
            <a:pPr marL="342900" indent="-342900" algn="l" eaLnBrk="1" fontAlgn="auto" hangingPunct="1">
              <a:spcAft>
                <a:spcPts val="0"/>
              </a:spcAft>
              <a:buFont typeface="Arial" pitchFamily="34" charset="0"/>
              <a:buChar char="•"/>
              <a:defRPr/>
            </a:pPr>
            <a:r>
              <a:rPr lang="en-US" sz="2300" dirty="0" smtClean="0">
                <a:solidFill>
                  <a:schemeClr val="tx1"/>
                </a:solidFill>
              </a:rPr>
              <a:t>Certain State property and courthouses (**work at court **visible transfer)</a:t>
            </a:r>
          </a:p>
          <a:p>
            <a:pPr marL="342900" indent="-342900" algn="l" eaLnBrk="1" fontAlgn="auto" hangingPunct="1">
              <a:spcAft>
                <a:spcPts val="0"/>
              </a:spcAft>
              <a:buFont typeface="Arial" pitchFamily="34" charset="0"/>
              <a:buChar char="•"/>
              <a:defRPr/>
            </a:pPr>
            <a:r>
              <a:rPr lang="en-US" sz="2300" dirty="0" smtClean="0">
                <a:solidFill>
                  <a:schemeClr val="tx1"/>
                </a:solidFill>
              </a:rPr>
              <a:t>Picket Lines; </a:t>
            </a:r>
            <a:r>
              <a:rPr lang="en-US" sz="2300" dirty="0">
                <a:solidFill>
                  <a:schemeClr val="tx1"/>
                </a:solidFill>
              </a:rPr>
              <a:t>Demonstrations at private health care facilities</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dirty="0" smtClean="0">
                <a:solidFill>
                  <a:schemeClr val="tx1"/>
                </a:solidFill>
              </a:rPr>
              <a:t>Areas of Emergency or Riot</a:t>
            </a:r>
          </a:p>
          <a:p>
            <a:pPr marL="342900" indent="-342900" algn="l" eaLnBrk="1" fontAlgn="auto" hangingPunct="1">
              <a:spcAft>
                <a:spcPts val="0"/>
              </a:spcAft>
              <a:buFont typeface="Arial" pitchFamily="34" charset="0"/>
              <a:buChar char="•"/>
              <a:defRPr/>
            </a:pPr>
            <a:r>
              <a:rPr lang="en-US" sz="2300" dirty="0" smtClean="0">
                <a:solidFill>
                  <a:schemeClr val="tx1"/>
                </a:solidFill>
              </a:rPr>
              <a:t>Any Federal property</a:t>
            </a:r>
          </a:p>
          <a:p>
            <a:pPr marL="342900" indent="-342900" algn="l" eaLnBrk="1" fontAlgn="auto" hangingPunct="1">
              <a:spcAft>
                <a:spcPts val="0"/>
              </a:spcAft>
              <a:buFont typeface="Arial" pitchFamily="34" charset="0"/>
              <a:buChar char="•"/>
              <a:defRPr/>
            </a:pPr>
            <a:r>
              <a:rPr lang="en-US" sz="2300" dirty="0" smtClean="0">
                <a:solidFill>
                  <a:schemeClr val="tx1"/>
                </a:solidFill>
              </a:rPr>
              <a:t>Private Premises where “NO WEAPONS” signs</a:t>
            </a:r>
          </a:p>
          <a:p>
            <a:pPr marL="342900" indent="-342900" algn="l" eaLnBrk="1" fontAlgn="auto" hangingPunct="1">
              <a:spcAft>
                <a:spcPts val="0"/>
              </a:spcAft>
              <a:buFont typeface="Arial" pitchFamily="34" charset="0"/>
              <a:buChar char="•"/>
              <a:defRPr/>
            </a:pPr>
            <a:r>
              <a:rPr lang="en-US" sz="2300" dirty="0" smtClean="0">
                <a:solidFill>
                  <a:schemeClr val="tx1"/>
                </a:solidFill>
              </a:rPr>
              <a:t>Offices of State or Federal Government, non-exclusive building use</a:t>
            </a:r>
          </a:p>
          <a:p>
            <a:pPr marL="342900" indent="-342900" algn="l" eaLnBrk="1" fontAlgn="auto" hangingPunct="1">
              <a:spcAft>
                <a:spcPts val="0"/>
              </a:spcAft>
              <a:buFont typeface="Arial" pitchFamily="34" charset="0"/>
              <a:buChar char="•"/>
              <a:defRPr/>
            </a:pPr>
            <a:r>
              <a:rPr lang="en-US" sz="2300" dirty="0" smtClean="0">
                <a:solidFill>
                  <a:schemeClr val="tx1"/>
                </a:solidFill>
              </a:rPr>
              <a:t>Anywhere, at any time, alcohol or controlled substances in your blood (home is excluded)</a:t>
            </a:r>
          </a:p>
          <a:p>
            <a:pPr algn="l" eaLnBrk="1" fontAlgn="auto" hangingPunct="1">
              <a:spcAft>
                <a:spcPts val="0"/>
              </a:spcAft>
              <a:buFont typeface="Arial" pitchFamily="34" charset="0"/>
              <a:buNone/>
              <a:defRPr/>
            </a:pPr>
            <a:endParaRPr lang="en-US" sz="1400" dirty="0"/>
          </a:p>
          <a:p>
            <a:pPr algn="l" eaLnBrk="1" fontAlgn="auto" hangingPunct="1">
              <a:spcAft>
                <a:spcPts val="0"/>
              </a:spcAft>
              <a:buFont typeface="Arial" pitchFamily="34" charset="0"/>
              <a:buNone/>
              <a:defRPr/>
            </a:pPr>
            <a:r>
              <a:rPr lang="en-US" sz="2600" b="1" dirty="0" smtClean="0">
                <a:solidFill>
                  <a:schemeClr val="tx1"/>
                </a:solidFill>
              </a:rPr>
              <a:t>NO CONCEALED CARRY (open carry OK, smart test: “Bad Idea?”)</a:t>
            </a:r>
          </a:p>
          <a:p>
            <a:pPr marL="342900" indent="-342900" algn="l" eaLnBrk="1" fontAlgn="auto" hangingPunct="1">
              <a:spcAft>
                <a:spcPts val="0"/>
              </a:spcAft>
              <a:buFont typeface="Arial" pitchFamily="34" charset="0"/>
              <a:buChar char="•"/>
              <a:defRPr/>
            </a:pPr>
            <a:r>
              <a:rPr lang="en-US" sz="2300" dirty="0" smtClean="0">
                <a:solidFill>
                  <a:schemeClr val="tx1"/>
                </a:solidFill>
              </a:rPr>
              <a:t>Private Premises where “NO CONCEALED GUNS” signs</a:t>
            </a:r>
          </a:p>
          <a:p>
            <a:pPr marL="342900" indent="-342900" algn="l" eaLnBrk="1" fontAlgn="auto" hangingPunct="1">
              <a:spcAft>
                <a:spcPts val="0"/>
              </a:spcAft>
              <a:buFont typeface="Arial" pitchFamily="34" charset="0"/>
              <a:buChar char="•"/>
              <a:defRPr/>
            </a:pPr>
            <a:r>
              <a:rPr lang="en-US" sz="2300" dirty="0" smtClean="0">
                <a:solidFill>
                  <a:schemeClr val="tx1"/>
                </a:solidFill>
              </a:rPr>
              <a:t>Law Enforcement or Correctional Facility</a:t>
            </a:r>
          </a:p>
          <a:p>
            <a:pPr marL="342900" indent="-342900" algn="l" eaLnBrk="1" fontAlgn="auto" hangingPunct="1">
              <a:spcAft>
                <a:spcPts val="0"/>
              </a:spcAft>
              <a:buFont typeface="Arial" pitchFamily="34" charset="0"/>
              <a:buChar char="•"/>
              <a:defRPr/>
            </a:pPr>
            <a:r>
              <a:rPr lang="en-US" sz="2300" dirty="0" smtClean="0">
                <a:solidFill>
                  <a:schemeClr val="tx1"/>
                </a:solidFill>
              </a:rPr>
              <a:t>NC is a “Common Law Open Carry” (2</a:t>
            </a:r>
            <a:r>
              <a:rPr lang="en-US" sz="2300" baseline="30000" dirty="0" smtClean="0">
                <a:solidFill>
                  <a:schemeClr val="tx1"/>
                </a:solidFill>
              </a:rPr>
              <a:t>nd</a:t>
            </a:r>
            <a:r>
              <a:rPr lang="en-US" sz="2300" dirty="0" smtClean="0">
                <a:solidFill>
                  <a:schemeClr val="tx1"/>
                </a:solidFill>
              </a:rPr>
              <a:t> Amendment) State</a:t>
            </a:r>
            <a:endParaRPr lang="en-US" sz="2300" dirty="0">
              <a:solidFill>
                <a:schemeClr val="tx1"/>
              </a:solidFill>
            </a:endParaRPr>
          </a:p>
          <a:p>
            <a:pPr algn="l" eaLnBrk="1" fontAlgn="auto" hangingPunct="1">
              <a:spcAft>
                <a:spcPts val="0"/>
              </a:spcAft>
              <a:buFont typeface="Arial" pitchFamily="34" charset="0"/>
              <a:buNone/>
              <a:defRPr/>
            </a:pPr>
            <a:endParaRPr lang="en-US" sz="2400" dirty="0" smtClean="0"/>
          </a:p>
        </p:txBody>
      </p:sp>
      <p:sp>
        <p:nvSpPr>
          <p:cNvPr id="75780"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Prohibited Carry Areas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19-23)</a:t>
            </a:r>
            <a:endParaRPr lang="en-US" b="1" dirty="0" smtClean="0">
              <a:solidFill>
                <a:schemeClr val="bg1"/>
              </a:solidFill>
              <a:latin typeface="Arial" charset="0"/>
              <a:cs typeface="Arial" charset="0"/>
            </a:endParaRPr>
          </a:p>
        </p:txBody>
      </p:sp>
      <p:sp>
        <p:nvSpPr>
          <p:cNvPr id="5" name="Rectangle 4"/>
          <p:cNvSpPr/>
          <p:nvPr/>
        </p:nvSpPr>
        <p:spPr>
          <a:xfrm>
            <a:off x="0" y="1828800"/>
            <a:ext cx="1066800" cy="5029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371600" y="2228850"/>
            <a:ext cx="7391400" cy="4324350"/>
          </a:xfrm>
        </p:spPr>
        <p:txBody>
          <a:bodyPr rtlCol="0">
            <a:normAutofit fontScale="92500" lnSpcReduction="10000"/>
          </a:bodyPr>
          <a:lstStyle/>
          <a:p>
            <a:pPr algn="l" eaLnBrk="1" fontAlgn="auto" hangingPunct="1">
              <a:spcAft>
                <a:spcPts val="0"/>
              </a:spcAft>
              <a:defRPr/>
            </a:pPr>
            <a:r>
              <a:rPr lang="en-US" sz="2900" b="1" dirty="0" smtClean="0">
                <a:solidFill>
                  <a:schemeClr val="tx1"/>
                </a:solidFill>
              </a:rPr>
              <a:t>Effective October 1, 2013 several changes were made to the N.C. Deadly Weapons and Concealed Carry Handgun Laws and Rules.  These Include:</a:t>
            </a:r>
          </a:p>
          <a:p>
            <a:pPr marL="342900" indent="-342900" algn="l" eaLnBrk="1" fontAlgn="auto" hangingPunct="1">
              <a:spcAft>
                <a:spcPts val="0"/>
              </a:spcAft>
              <a:buFont typeface="Arial" pitchFamily="34" charset="0"/>
              <a:buChar char="•"/>
              <a:defRPr/>
            </a:pPr>
            <a:r>
              <a:rPr lang="en-US" sz="2300" b="1" dirty="0" smtClean="0">
                <a:solidFill>
                  <a:schemeClr val="tx1"/>
                </a:solidFill>
              </a:rPr>
              <a:t>Educational Property:</a:t>
            </a:r>
            <a:r>
              <a:rPr lang="en-US" sz="2300" dirty="0" smtClean="0">
                <a:solidFill>
                  <a:schemeClr val="tx1"/>
                </a:solidFill>
              </a:rPr>
              <a:t> Closed Compartment or Container in a Locked Vehicle; Visible Transfer by CCH Permit Holders ONLY in designated parking-pickup-</a:t>
            </a:r>
            <a:r>
              <a:rPr lang="en-US" sz="2300" dirty="0" err="1" smtClean="0">
                <a:solidFill>
                  <a:schemeClr val="tx1"/>
                </a:solidFill>
              </a:rPr>
              <a:t>dropoff</a:t>
            </a:r>
            <a:r>
              <a:rPr lang="en-US" sz="2300" dirty="0" smtClean="0">
                <a:solidFill>
                  <a:schemeClr val="tx1"/>
                </a:solidFill>
              </a:rPr>
              <a:t> areas ONLY.</a:t>
            </a:r>
          </a:p>
          <a:p>
            <a:pPr marL="342900" indent="-342900" algn="l" eaLnBrk="1" fontAlgn="auto" hangingPunct="1">
              <a:spcAft>
                <a:spcPts val="0"/>
              </a:spcAft>
              <a:buFont typeface="Arial" pitchFamily="34" charset="0"/>
              <a:buChar char="•"/>
              <a:defRPr/>
            </a:pPr>
            <a:r>
              <a:rPr lang="en-US" sz="2300" b="1" dirty="0" smtClean="0">
                <a:solidFill>
                  <a:schemeClr val="tx1"/>
                </a:solidFill>
              </a:rPr>
              <a:t>Certain State property and Courthouses:</a:t>
            </a:r>
            <a:r>
              <a:rPr lang="en-US" sz="2300" dirty="0" smtClean="0">
                <a:solidFill>
                  <a:schemeClr val="tx1"/>
                </a:solidFill>
              </a:rPr>
              <a:t> Officials/Employees (non-LEO) with valid CCH permit; Non-Employees Closed Compartment or Container in a Locked Vehicle, visible transfer</a:t>
            </a:r>
          </a:p>
          <a:p>
            <a:pPr marL="342900" indent="-342900" algn="l" eaLnBrk="1" fontAlgn="auto" hangingPunct="1">
              <a:spcAft>
                <a:spcPts val="0"/>
              </a:spcAft>
              <a:buFont typeface="Arial" pitchFamily="34" charset="0"/>
              <a:buChar char="•"/>
              <a:defRPr/>
            </a:pPr>
            <a:r>
              <a:rPr lang="en-US" sz="2300" b="1" dirty="0" smtClean="0">
                <a:solidFill>
                  <a:schemeClr val="tx1"/>
                </a:solidFill>
              </a:rPr>
              <a:t>Parades</a:t>
            </a:r>
            <a:r>
              <a:rPr lang="en-US" sz="2300" b="1" dirty="0">
                <a:solidFill>
                  <a:schemeClr val="tx1"/>
                </a:solidFill>
              </a:rPr>
              <a:t>, Funerals, Alcohol Sold &amp; </a:t>
            </a:r>
            <a:r>
              <a:rPr lang="en-US" sz="2300" b="1" dirty="0" smtClean="0">
                <a:solidFill>
                  <a:schemeClr val="tx1"/>
                </a:solidFill>
              </a:rPr>
              <a:t>Consumed:</a:t>
            </a:r>
            <a:r>
              <a:rPr lang="en-US" sz="2300" dirty="0" smtClean="0">
                <a:solidFill>
                  <a:schemeClr val="tx1"/>
                </a:solidFill>
              </a:rPr>
              <a:t> </a:t>
            </a:r>
            <a:r>
              <a:rPr lang="en-US" sz="2300" dirty="0" smtClean="0">
                <a:solidFill>
                  <a:schemeClr val="tx1"/>
                </a:solidFill>
              </a:rPr>
              <a:t>Concealed Carry ONLY, with permit and valid </a:t>
            </a:r>
            <a:r>
              <a:rPr lang="en-US" sz="2300" dirty="0" smtClean="0">
                <a:solidFill>
                  <a:schemeClr val="tx1"/>
                </a:solidFill>
              </a:rPr>
              <a:t>identification and not drinking.</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b="1" dirty="0" smtClean="0">
                <a:solidFill>
                  <a:schemeClr val="tx1"/>
                </a:solidFill>
              </a:rPr>
              <a:t>Admission</a:t>
            </a:r>
            <a:r>
              <a:rPr lang="en-US" sz="2300" b="1" dirty="0" smtClean="0">
                <a:solidFill>
                  <a:schemeClr val="tx1"/>
                </a:solidFill>
              </a:rPr>
              <a:t>:</a:t>
            </a:r>
            <a:r>
              <a:rPr lang="en-US" sz="2300" dirty="0" smtClean="0">
                <a:solidFill>
                  <a:schemeClr val="tx1"/>
                </a:solidFill>
              </a:rPr>
              <a:t> prohibition removed.</a:t>
            </a:r>
          </a:p>
        </p:txBody>
      </p:sp>
      <p:sp>
        <p:nvSpPr>
          <p:cNvPr id="75780"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October 2013 Carry Areas</a:t>
            </a:r>
          </a:p>
        </p:txBody>
      </p:sp>
      <p:sp>
        <p:nvSpPr>
          <p:cNvPr id="5" name="Rectangle 4"/>
          <p:cNvSpPr/>
          <p:nvPr/>
        </p:nvSpPr>
        <p:spPr>
          <a:xfrm>
            <a:off x="0" y="1828800"/>
            <a:ext cx="1066800" cy="5029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1101521291"/>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fontScale="70000" lnSpcReduction="20000"/>
          </a:bodyPr>
          <a:lstStyle/>
          <a:p>
            <a:pPr algn="l" eaLnBrk="1" fontAlgn="auto" hangingPunct="1">
              <a:spcAft>
                <a:spcPts val="0"/>
              </a:spcAft>
              <a:defRPr/>
            </a:pPr>
            <a:r>
              <a:rPr lang="en-US" sz="2900" b="1" dirty="0" smtClean="0">
                <a:solidFill>
                  <a:schemeClr val="tx1"/>
                </a:solidFill>
              </a:rPr>
              <a:t>Apply to the Sheriff’s Office in the County that you live in.  “Applicant Qualification Criteria”:</a:t>
            </a:r>
          </a:p>
          <a:p>
            <a:pPr marL="342900" indent="-342900" algn="l" eaLnBrk="1" fontAlgn="auto" hangingPunct="1">
              <a:spcAft>
                <a:spcPts val="0"/>
              </a:spcAft>
              <a:buFont typeface="Arial" pitchFamily="34" charset="0"/>
              <a:buChar char="•"/>
              <a:defRPr/>
            </a:pPr>
            <a:r>
              <a:rPr lang="en-US" sz="2300" dirty="0" smtClean="0">
                <a:solidFill>
                  <a:schemeClr val="tx1"/>
                </a:solidFill>
              </a:rPr>
              <a:t>Citizen of the USA or Permanent Resident Alien (with proof), NC Resident 30 days or longer.</a:t>
            </a:r>
          </a:p>
          <a:p>
            <a:pPr marL="342900" indent="-342900" algn="l" eaLnBrk="1" fontAlgn="auto" hangingPunct="1">
              <a:spcAft>
                <a:spcPts val="0"/>
              </a:spcAft>
              <a:buFont typeface="Arial" pitchFamily="34" charset="0"/>
              <a:buChar char="•"/>
              <a:defRPr/>
            </a:pPr>
            <a:r>
              <a:rPr lang="en-US" sz="2300" dirty="0" smtClean="0">
                <a:solidFill>
                  <a:schemeClr val="tx1"/>
                </a:solidFill>
              </a:rPr>
              <a:t>21 Years Old (or older)</a:t>
            </a:r>
          </a:p>
          <a:p>
            <a:pPr marL="342900" indent="-342900" algn="l" eaLnBrk="1" fontAlgn="auto" hangingPunct="1">
              <a:spcAft>
                <a:spcPts val="0"/>
              </a:spcAft>
              <a:buFont typeface="Arial" pitchFamily="34" charset="0"/>
              <a:buChar char="•"/>
              <a:defRPr/>
            </a:pPr>
            <a:r>
              <a:rPr lang="en-US" sz="2300" dirty="0" smtClean="0">
                <a:solidFill>
                  <a:schemeClr val="tx1"/>
                </a:solidFill>
              </a:rPr>
              <a:t>No physical or mental infirmity preventing safe gun handling.</a:t>
            </a:r>
          </a:p>
          <a:p>
            <a:pPr marL="342900" indent="-342900" algn="l" eaLnBrk="1" fontAlgn="auto" hangingPunct="1">
              <a:spcAft>
                <a:spcPts val="0"/>
              </a:spcAft>
              <a:buFont typeface="Arial" pitchFamily="34" charset="0"/>
              <a:buChar char="•"/>
              <a:defRPr/>
            </a:pPr>
            <a:r>
              <a:rPr lang="en-US" sz="2300" dirty="0" smtClean="0">
                <a:solidFill>
                  <a:schemeClr val="tx1"/>
                </a:solidFill>
              </a:rPr>
              <a:t>Successfully complete [THIS CLASS/COURSE] and obtain a certificate.</a:t>
            </a:r>
          </a:p>
          <a:p>
            <a:pPr marL="342900" indent="-342900" algn="l" eaLnBrk="1" fontAlgn="auto" hangingPunct="1">
              <a:spcAft>
                <a:spcPts val="0"/>
              </a:spcAft>
              <a:buFont typeface="Arial" pitchFamily="34" charset="0"/>
              <a:buChar char="•"/>
              <a:defRPr/>
            </a:pPr>
            <a:r>
              <a:rPr lang="en-US" sz="2300" dirty="0" smtClean="0">
                <a:solidFill>
                  <a:schemeClr val="tx1"/>
                </a:solidFill>
              </a:rPr>
              <a:t>Eligible to own or possess or receive a firearm (State and Federal).</a:t>
            </a:r>
          </a:p>
          <a:p>
            <a:pPr marL="342900" indent="-342900" algn="l" eaLnBrk="1" fontAlgn="auto" hangingPunct="1">
              <a:spcAft>
                <a:spcPts val="0"/>
              </a:spcAft>
              <a:buFont typeface="Arial" pitchFamily="34" charset="0"/>
              <a:buChar char="•"/>
              <a:defRPr/>
            </a:pPr>
            <a:r>
              <a:rPr lang="en-US" sz="2300" dirty="0" smtClean="0">
                <a:solidFill>
                  <a:schemeClr val="tx1"/>
                </a:solidFill>
              </a:rPr>
              <a:t>Not under indictment and/or adjudicated guilty of felony.</a:t>
            </a:r>
          </a:p>
          <a:p>
            <a:pPr marL="342900" indent="-342900" algn="l" eaLnBrk="1" fontAlgn="auto" hangingPunct="1">
              <a:spcAft>
                <a:spcPts val="0"/>
              </a:spcAft>
              <a:buFont typeface="Arial" pitchFamily="34" charset="0"/>
              <a:buChar char="•"/>
              <a:defRPr/>
            </a:pPr>
            <a:r>
              <a:rPr lang="en-US" sz="2300" dirty="0" smtClean="0">
                <a:solidFill>
                  <a:schemeClr val="tx1"/>
                </a:solidFill>
              </a:rPr>
              <a:t>Not a fugitive from justice.</a:t>
            </a:r>
          </a:p>
          <a:p>
            <a:pPr marL="342900" indent="-342900" algn="l" eaLnBrk="1" fontAlgn="auto" hangingPunct="1">
              <a:spcAft>
                <a:spcPts val="0"/>
              </a:spcAft>
              <a:buFont typeface="Arial" pitchFamily="34" charset="0"/>
              <a:buChar char="•"/>
              <a:defRPr/>
            </a:pPr>
            <a:r>
              <a:rPr lang="en-US" sz="2300" dirty="0" smtClean="0">
                <a:solidFill>
                  <a:schemeClr val="tx1"/>
                </a:solidFill>
              </a:rPr>
              <a:t>Not addicted or “abuser” of alcohol or controlled substances.</a:t>
            </a:r>
          </a:p>
          <a:p>
            <a:pPr marL="342900" indent="-342900" algn="l" eaLnBrk="1" fontAlgn="auto" hangingPunct="1">
              <a:spcAft>
                <a:spcPts val="0"/>
              </a:spcAft>
              <a:buFont typeface="Arial" pitchFamily="34" charset="0"/>
              <a:buChar char="•"/>
              <a:defRPr/>
            </a:pPr>
            <a:r>
              <a:rPr lang="en-US" sz="2300" dirty="0" smtClean="0">
                <a:solidFill>
                  <a:schemeClr val="tx1"/>
                </a:solidFill>
              </a:rPr>
              <a:t>Not “lacking mental capacity or mentally ill”.</a:t>
            </a:r>
          </a:p>
          <a:p>
            <a:pPr marL="342900" indent="-342900" algn="l" eaLnBrk="1" fontAlgn="auto" hangingPunct="1">
              <a:spcAft>
                <a:spcPts val="0"/>
              </a:spcAft>
              <a:buFont typeface="Arial" pitchFamily="34" charset="0"/>
              <a:buChar char="•"/>
              <a:defRPr/>
            </a:pPr>
            <a:r>
              <a:rPr lang="en-US" sz="2300" dirty="0" smtClean="0">
                <a:solidFill>
                  <a:schemeClr val="tx1"/>
                </a:solidFill>
              </a:rPr>
              <a:t>Not dishonorably discharged.</a:t>
            </a:r>
          </a:p>
          <a:p>
            <a:pPr marL="342900" indent="-342900" algn="l" eaLnBrk="1" fontAlgn="auto" hangingPunct="1">
              <a:spcAft>
                <a:spcPts val="0"/>
              </a:spcAft>
              <a:buFont typeface="Arial" pitchFamily="34" charset="0"/>
              <a:buChar char="•"/>
              <a:defRPr/>
            </a:pPr>
            <a:r>
              <a:rPr lang="en-US" sz="2300" dirty="0" smtClean="0">
                <a:solidFill>
                  <a:schemeClr val="tx1"/>
                </a:solidFill>
              </a:rPr>
              <a:t>Not a “bad guy” (“l #1-34” on pages 23-26)</a:t>
            </a:r>
          </a:p>
          <a:p>
            <a:pPr marL="342900" indent="-342900" algn="l" eaLnBrk="1" fontAlgn="auto" hangingPunct="1">
              <a:spcAft>
                <a:spcPts val="0"/>
              </a:spcAft>
              <a:buFont typeface="Arial" pitchFamily="34" charset="0"/>
              <a:buChar char="•"/>
              <a:defRPr/>
            </a:pPr>
            <a:r>
              <a:rPr lang="en-US" sz="2300" dirty="0" smtClean="0">
                <a:solidFill>
                  <a:schemeClr val="tx1"/>
                </a:solidFill>
              </a:rPr>
              <a:t>Not “pending trial” for a disqualifying offense</a:t>
            </a:r>
          </a:p>
          <a:p>
            <a:pPr marL="342900" indent="-342900" algn="l" eaLnBrk="1" fontAlgn="auto" hangingPunct="1">
              <a:spcAft>
                <a:spcPts val="0"/>
              </a:spcAft>
              <a:buFont typeface="Arial" pitchFamily="34" charset="0"/>
              <a:buChar char="•"/>
              <a:defRPr/>
            </a:pPr>
            <a:r>
              <a:rPr lang="en-US" sz="2300" dirty="0" smtClean="0">
                <a:solidFill>
                  <a:schemeClr val="tx1"/>
                </a:solidFill>
              </a:rPr>
              <a:t>Not convicted of “impaired driving”</a:t>
            </a:r>
          </a:p>
          <a:p>
            <a:pPr marL="342900" indent="-342900" algn="l" eaLnBrk="1" fontAlgn="auto" hangingPunct="1">
              <a:spcAft>
                <a:spcPts val="0"/>
              </a:spcAft>
              <a:buFont typeface="Arial" pitchFamily="34" charset="0"/>
              <a:buChar char="•"/>
              <a:defRPr/>
            </a:pPr>
            <a:r>
              <a:rPr lang="en-US" sz="2300" dirty="0" smtClean="0">
                <a:solidFill>
                  <a:schemeClr val="tx1"/>
                </a:solidFill>
              </a:rPr>
              <a:t>Not having “Domestic Violence Issues”</a:t>
            </a:r>
          </a:p>
          <a:p>
            <a:pPr algn="l" eaLnBrk="1" fontAlgn="auto" hangingPunct="1">
              <a:spcAft>
                <a:spcPts val="0"/>
              </a:spcAft>
              <a:buFont typeface="Arial" pitchFamily="34" charset="0"/>
              <a:buNone/>
              <a:defRPr/>
            </a:pPr>
            <a:endParaRPr lang="en-US" sz="1400" dirty="0"/>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804"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Obtaining The Permit (</a:t>
            </a:r>
            <a:r>
              <a:rPr lang="en-US" b="1" dirty="0" err="1" smtClean="0">
                <a:solidFill>
                  <a:schemeClr val="bg1"/>
                </a:solidFill>
                <a:latin typeface="Arial" charset="0"/>
                <a:cs typeface="Arial" charset="0"/>
              </a:rPr>
              <a:t>pg</a:t>
            </a:r>
            <a:r>
              <a:rPr lang="en-US" b="1" dirty="0" smtClean="0">
                <a:solidFill>
                  <a:schemeClr val="bg1"/>
                </a:solidFill>
                <a:latin typeface="Arial" charset="0"/>
                <a:cs typeface="Arial" charset="0"/>
              </a:rPr>
              <a:t> </a:t>
            </a:r>
            <a:r>
              <a:rPr lang="en-US" b="1" dirty="0" smtClean="0">
                <a:solidFill>
                  <a:schemeClr val="bg1"/>
                </a:solidFill>
                <a:latin typeface="Arial" charset="0"/>
                <a:cs typeface="Arial" charset="0"/>
              </a:rPr>
              <a:t>23)</a:t>
            </a:r>
            <a:endParaRPr lang="en-US" b="1" dirty="0" smtClean="0">
              <a:solidFill>
                <a:schemeClr val="bg1"/>
              </a:solidFill>
              <a:latin typeface="Arial" charset="0"/>
              <a:cs typeface="Arial" charset="0"/>
            </a:endParaRPr>
          </a:p>
        </p:txBody>
      </p:sp>
    </p:spTree>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28800" y="2400300"/>
            <a:ext cx="6477000" cy="4229100"/>
          </a:xfrm>
        </p:spPr>
        <p:txBody>
          <a:bodyPr rtlCol="0">
            <a:normAutofit/>
          </a:bodyPr>
          <a:lstStyle/>
          <a:p>
            <a:pPr algn="l" eaLnBrk="1" fontAlgn="auto" hangingPunct="1">
              <a:spcAft>
                <a:spcPts val="0"/>
              </a:spcAft>
              <a:defRPr/>
            </a:pPr>
            <a:r>
              <a:rPr lang="en-US" sz="2900" b="1" dirty="0" smtClean="0">
                <a:solidFill>
                  <a:schemeClr val="tx1"/>
                </a:solidFill>
              </a:rPr>
              <a:t>5 “Real” Steps: </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dirty="0" smtClean="0">
                <a:solidFill>
                  <a:schemeClr val="tx1"/>
                </a:solidFill>
              </a:rPr>
              <a:t>21 Years Old (or older</a:t>
            </a:r>
            <a:r>
              <a:rPr lang="en-US" sz="2300" dirty="0" smtClean="0">
                <a:solidFill>
                  <a:schemeClr val="tx1"/>
                </a:solidFill>
              </a:rPr>
              <a:t>)</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b="1" dirty="0">
                <a:solidFill>
                  <a:schemeClr val="tx1"/>
                </a:solidFill>
              </a:rPr>
              <a:t>Pay $</a:t>
            </a:r>
            <a:r>
              <a:rPr lang="en-US" sz="2300" dirty="0">
                <a:solidFill>
                  <a:schemeClr val="tx1"/>
                </a:solidFill>
              </a:rPr>
              <a:t>. </a:t>
            </a:r>
            <a:r>
              <a:rPr lang="en-US" sz="2300" dirty="0" smtClean="0">
                <a:solidFill>
                  <a:schemeClr val="tx1"/>
                </a:solidFill>
              </a:rPr>
              <a:t>Successfully complete </a:t>
            </a:r>
            <a:r>
              <a:rPr lang="en-US" sz="2300" dirty="0" smtClean="0">
                <a:solidFill>
                  <a:schemeClr val="tx1"/>
                </a:solidFill>
              </a:rPr>
              <a:t>[this class/course] </a:t>
            </a:r>
            <a:r>
              <a:rPr lang="en-US" sz="2300" dirty="0" smtClean="0">
                <a:solidFill>
                  <a:schemeClr val="tx1"/>
                </a:solidFill>
              </a:rPr>
              <a:t>and obtain a certificate.</a:t>
            </a:r>
          </a:p>
          <a:p>
            <a:pPr marL="342900" indent="-342900" algn="l" eaLnBrk="1" fontAlgn="auto" hangingPunct="1">
              <a:spcAft>
                <a:spcPts val="0"/>
              </a:spcAft>
              <a:buFont typeface="Arial" pitchFamily="34" charset="0"/>
              <a:buChar char="•"/>
              <a:defRPr/>
            </a:pPr>
            <a:r>
              <a:rPr lang="en-US" sz="2300" dirty="0" smtClean="0">
                <a:solidFill>
                  <a:schemeClr val="tx1"/>
                </a:solidFill>
              </a:rPr>
              <a:t>Apply online and </a:t>
            </a:r>
            <a:r>
              <a:rPr lang="en-US" sz="2300" b="1" dirty="0" smtClean="0">
                <a:solidFill>
                  <a:schemeClr val="tx1"/>
                </a:solidFill>
              </a:rPr>
              <a:t>pay more $ </a:t>
            </a:r>
            <a:r>
              <a:rPr lang="en-US" sz="2300" dirty="0" smtClean="0">
                <a:solidFill>
                  <a:schemeClr val="tx1"/>
                </a:solidFill>
              </a:rPr>
              <a:t>(apply) at local Sheriff’s Department, get finger </a:t>
            </a:r>
            <a:r>
              <a:rPr lang="en-US" sz="2300" dirty="0" smtClean="0">
                <a:solidFill>
                  <a:schemeClr val="tx1"/>
                </a:solidFill>
              </a:rPr>
              <a:t>printed, turn in certificate, paperwork gets signed &amp; notarized.</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dirty="0" smtClean="0">
                <a:solidFill>
                  <a:schemeClr val="tx1"/>
                </a:solidFill>
              </a:rPr>
              <a:t>Wait (up to </a:t>
            </a:r>
            <a:r>
              <a:rPr lang="en-US" sz="2300" dirty="0" smtClean="0">
                <a:solidFill>
                  <a:schemeClr val="tx1"/>
                </a:solidFill>
              </a:rPr>
              <a:t>10 days ‘mental health’ + 45 days.).</a:t>
            </a:r>
            <a:endParaRPr lang="en-US" sz="2300" dirty="0" smtClean="0">
              <a:solidFill>
                <a:schemeClr val="tx1"/>
              </a:solidFill>
            </a:endParaRPr>
          </a:p>
          <a:p>
            <a:pPr marL="342900" indent="-342900" algn="l" eaLnBrk="1" fontAlgn="auto" hangingPunct="1">
              <a:spcAft>
                <a:spcPts val="0"/>
              </a:spcAft>
              <a:buFont typeface="Arial" pitchFamily="34" charset="0"/>
              <a:buChar char="•"/>
              <a:defRPr/>
            </a:pPr>
            <a:r>
              <a:rPr lang="en-US" sz="2300" dirty="0" smtClean="0">
                <a:solidFill>
                  <a:schemeClr val="tx1"/>
                </a:solidFill>
              </a:rPr>
              <a:t>Go pick up </a:t>
            </a:r>
            <a:r>
              <a:rPr lang="en-US" sz="2300" dirty="0" smtClean="0">
                <a:solidFill>
                  <a:schemeClr val="tx1"/>
                </a:solidFill>
              </a:rPr>
              <a:t>permit or written denial </a:t>
            </a:r>
            <a:r>
              <a:rPr lang="en-US" sz="2300" dirty="0" smtClean="0">
                <a:solidFill>
                  <a:schemeClr val="tx1"/>
                </a:solidFill>
              </a:rPr>
              <a:t>at local Sheriff’s Department.</a:t>
            </a:r>
          </a:p>
          <a:p>
            <a:pPr algn="l" eaLnBrk="1" fontAlgn="auto" hangingPunct="1">
              <a:spcAft>
                <a:spcPts val="0"/>
              </a:spcAft>
              <a:buFont typeface="Arial" pitchFamily="34" charset="0"/>
              <a:buNone/>
              <a:defRPr/>
            </a:pPr>
            <a:endParaRPr lang="en-US" sz="1400" dirty="0"/>
          </a:p>
        </p:txBody>
      </p:sp>
      <p:sp>
        <p:nvSpPr>
          <p:cNvPr id="77828"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Obtaining The Permit (Part 2)</a:t>
            </a:r>
          </a:p>
        </p:txBody>
      </p:sp>
      <p:sp>
        <p:nvSpPr>
          <p:cNvPr id="5" name="Rectangle 4"/>
          <p:cNvSpPr/>
          <p:nvPr/>
        </p:nvSpPr>
        <p:spPr>
          <a:xfrm>
            <a:off x="0" y="1828800"/>
            <a:ext cx="1066800" cy="5029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ubtitle 1"/>
          <p:cNvSpPr>
            <a:spLocks noGrp="1"/>
          </p:cNvSpPr>
          <p:nvPr>
            <p:ph type="subTitle" idx="1"/>
          </p:nvPr>
        </p:nvSpPr>
        <p:spPr>
          <a:xfrm>
            <a:off x="1828800" y="2400300"/>
            <a:ext cx="6477000" cy="4229100"/>
          </a:xfrm>
        </p:spPr>
        <p:txBody>
          <a:bodyPr/>
          <a:lstStyle/>
          <a:p>
            <a:pPr marL="342900" indent="-342900" algn="l" eaLnBrk="1" hangingPunct="1">
              <a:buFont typeface="Arial" charset="0"/>
              <a:buChar char="•"/>
            </a:pPr>
            <a:r>
              <a:rPr lang="en-US" sz="2300" smtClean="0">
                <a:solidFill>
                  <a:schemeClr val="tx1"/>
                </a:solidFill>
              </a:rPr>
              <a:t>Check the NC Department of Justice Website:</a:t>
            </a:r>
            <a:br>
              <a:rPr lang="en-US" sz="2300" smtClean="0">
                <a:solidFill>
                  <a:schemeClr val="tx1"/>
                </a:solidFill>
              </a:rPr>
            </a:br>
            <a:r>
              <a:rPr lang="en-US" sz="2300" smtClean="0">
                <a:solidFill>
                  <a:schemeClr val="tx1"/>
                </a:solidFill>
              </a:rPr>
              <a:t>www.ncdoj.gov</a:t>
            </a:r>
          </a:p>
          <a:p>
            <a:pPr marL="342900" indent="-342900" algn="l" eaLnBrk="1" hangingPunct="1">
              <a:buFont typeface="Arial" charset="0"/>
              <a:buChar char="•"/>
            </a:pPr>
            <a:r>
              <a:rPr lang="en-US" sz="2300" smtClean="0">
                <a:solidFill>
                  <a:schemeClr val="tx1"/>
                </a:solidFill>
              </a:rPr>
              <a:t>Search the internet for States you plan to travel to see if they “reciprocate”.</a:t>
            </a:r>
          </a:p>
          <a:p>
            <a:pPr marL="342900" indent="-342900" algn="l" eaLnBrk="1" hangingPunct="1">
              <a:buFont typeface="Arial" charset="0"/>
              <a:buChar char="•"/>
            </a:pPr>
            <a:r>
              <a:rPr lang="en-US" sz="2300" smtClean="0">
                <a:solidFill>
                  <a:schemeClr val="tx1"/>
                </a:solidFill>
              </a:rPr>
              <a:t>Use “good/common sense” about “carrying a firearm over State lines”.</a:t>
            </a:r>
          </a:p>
        </p:txBody>
      </p:sp>
      <p:sp>
        <p:nvSpPr>
          <p:cNvPr id="8" name="Rectangle 7"/>
          <p:cNvSpPr/>
          <p:nvPr/>
        </p:nvSpPr>
        <p:spPr>
          <a:xfrm>
            <a:off x="0" y="1676400"/>
            <a:ext cx="1066800" cy="51816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852" name="Title 3"/>
          <p:cNvSpPr>
            <a:spLocks noGrp="1"/>
          </p:cNvSpPr>
          <p:nvPr>
            <p:ph type="ctrTitle"/>
          </p:nvPr>
        </p:nvSpPr>
        <p:spPr>
          <a:xfrm>
            <a:off x="0" y="0"/>
            <a:ext cx="9144000" cy="1981200"/>
          </a:xfrm>
          <a:solidFill>
            <a:srgbClr val="EC1010"/>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Reciprocity (Page </a:t>
            </a:r>
            <a:r>
              <a:rPr lang="en-US" b="1" dirty="0" smtClean="0">
                <a:solidFill>
                  <a:schemeClr val="bg1"/>
                </a:solidFill>
                <a:latin typeface="Arial" charset="0"/>
                <a:cs typeface="Arial" charset="0"/>
              </a:rPr>
              <a:t>28)</a:t>
            </a:r>
            <a:endParaRPr lang="en-US" b="1" dirty="0" smtClean="0">
              <a:solidFill>
                <a:schemeClr val="bg1"/>
              </a:solidFill>
              <a:latin typeface="Arial" charset="0"/>
              <a:cs typeface="Arial" charset="0"/>
            </a:endParaRP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09800" y="2133600"/>
            <a:ext cx="5943600" cy="44196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11200" b="1" dirty="0" smtClean="0">
                <a:solidFill>
                  <a:schemeClr val="tx1"/>
                </a:solidFill>
                <a:latin typeface="Arial" pitchFamily="34" charset="0"/>
                <a:cs typeface="Arial" pitchFamily="34" charset="0"/>
              </a:rPr>
              <a:t> </a:t>
            </a:r>
            <a:r>
              <a:rPr lang="en-US" sz="9600" b="1" dirty="0" smtClean="0">
                <a:solidFill>
                  <a:schemeClr val="tx1"/>
                </a:solidFill>
                <a:latin typeface="Arial" pitchFamily="34" charset="0"/>
                <a:cs typeface="Arial" pitchFamily="34" charset="0"/>
              </a:rPr>
              <a:t>SEMI-AUTOMATIC (has a slide) Usually uses “rimless ammo” (center-fire)* -</a:t>
            </a:r>
            <a:r>
              <a:rPr lang="en-US" sz="11200" b="1" dirty="0" smtClean="0">
                <a:solidFill>
                  <a:schemeClr val="tx1"/>
                </a:solidFill>
                <a:latin typeface="Arial" pitchFamily="34" charset="0"/>
                <a:cs typeface="Arial" pitchFamily="34" charset="0"/>
              </a:rPr>
              <a:t> </a:t>
            </a:r>
            <a:r>
              <a:rPr lang="en-US" sz="6400" b="1" dirty="0" smtClean="0">
                <a:solidFill>
                  <a:schemeClr val="tx1"/>
                </a:solidFill>
                <a:latin typeface="Arial" pitchFamily="34" charset="0"/>
                <a:cs typeface="Arial" pitchFamily="34" charset="0"/>
              </a:rPr>
              <a:t>Single-Action, Double-Action, Safe Action (Striker Fired), Single-Double-Action</a:t>
            </a:r>
          </a:p>
          <a:p>
            <a:pPr algn="l" eaLnBrk="1" fontAlgn="auto" hangingPunct="1">
              <a:lnSpc>
                <a:spcPct val="90000"/>
              </a:lnSpc>
              <a:spcAft>
                <a:spcPts val="0"/>
              </a:spcAft>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11200" b="1" dirty="0" smtClean="0">
                <a:solidFill>
                  <a:schemeClr val="tx1"/>
                </a:solidFill>
                <a:latin typeface="Arial" pitchFamily="34" charset="0"/>
                <a:cs typeface="Arial" pitchFamily="34" charset="0"/>
              </a:rPr>
              <a:t> SINGLE-ACTION REVOLVER</a:t>
            </a:r>
          </a:p>
          <a:p>
            <a:pPr algn="l" eaLnBrk="1" fontAlgn="auto" hangingPunct="1">
              <a:lnSpc>
                <a:spcPct val="90000"/>
              </a:lnSpc>
              <a:spcAft>
                <a:spcPts val="0"/>
              </a:spcAft>
              <a:buFont typeface="Arial" pitchFamily="34" charset="0"/>
              <a:buChar char="•"/>
              <a:defRPr/>
            </a:pPr>
            <a:r>
              <a:rPr lang="en-US" sz="11200" b="1" dirty="0">
                <a:solidFill>
                  <a:schemeClr val="tx1"/>
                </a:solidFill>
                <a:latin typeface="Arial" pitchFamily="34" charset="0"/>
                <a:cs typeface="Arial" pitchFamily="34" charset="0"/>
              </a:rPr>
              <a:t> DOUBLE-ACTION </a:t>
            </a:r>
            <a:r>
              <a:rPr lang="en-US" sz="11200" b="1" dirty="0" smtClean="0">
                <a:solidFill>
                  <a:schemeClr val="tx1"/>
                </a:solidFill>
                <a:latin typeface="Arial" pitchFamily="34" charset="0"/>
                <a:cs typeface="Arial" pitchFamily="34" charset="0"/>
              </a:rPr>
              <a:t>REVOLVER</a:t>
            </a:r>
          </a:p>
          <a:p>
            <a:pPr algn="l" eaLnBrk="1" fontAlgn="auto" hangingPunct="1">
              <a:lnSpc>
                <a:spcPct val="90000"/>
              </a:lnSpc>
              <a:spcAft>
                <a:spcPts val="0"/>
              </a:spcAft>
              <a:defRPr/>
            </a:pPr>
            <a:r>
              <a:rPr lang="en-US" sz="8000" b="1" dirty="0" smtClean="0">
                <a:solidFill>
                  <a:schemeClr val="tx1"/>
                </a:solidFill>
                <a:latin typeface="Arial" pitchFamily="34" charset="0"/>
                <a:cs typeface="Arial" pitchFamily="34" charset="0"/>
              </a:rPr>
              <a:t>Usually use “rimmed ammo” *</a:t>
            </a:r>
          </a:p>
          <a:p>
            <a:pPr algn="l" eaLnBrk="1" fontAlgn="auto" hangingPunct="1">
              <a:lnSpc>
                <a:spcPct val="90000"/>
              </a:lnSpc>
              <a:spcAft>
                <a:spcPts val="0"/>
              </a:spcAft>
              <a:defRPr/>
            </a:pPr>
            <a:endParaRPr lang="en-US" sz="4000" b="1" dirty="0" smtClean="0">
              <a:solidFill>
                <a:schemeClr val="tx1"/>
              </a:solidFill>
              <a:latin typeface="Arial" pitchFamily="34" charset="0"/>
              <a:cs typeface="Arial" pitchFamily="34" charset="0"/>
            </a:endParaRPr>
          </a:p>
          <a:p>
            <a:pPr algn="l" eaLnBrk="1" fontAlgn="auto" hangingPunct="1">
              <a:lnSpc>
                <a:spcPct val="90000"/>
              </a:lnSpc>
              <a:spcAft>
                <a:spcPts val="0"/>
              </a:spcAft>
              <a:buFont typeface="Arial" pitchFamily="34" charset="0"/>
              <a:buChar char="•"/>
              <a:defRPr/>
            </a:pPr>
            <a:r>
              <a:rPr lang="en-US" sz="11200" b="1" dirty="0">
                <a:solidFill>
                  <a:schemeClr val="tx1"/>
                </a:solidFill>
                <a:latin typeface="Arial" pitchFamily="34" charset="0"/>
                <a:cs typeface="Arial" pitchFamily="34" charset="0"/>
              </a:rPr>
              <a:t> </a:t>
            </a:r>
            <a:r>
              <a:rPr lang="en-US" sz="11200" b="1" dirty="0" smtClean="0">
                <a:solidFill>
                  <a:schemeClr val="tx1"/>
                </a:solidFill>
                <a:latin typeface="Arial" pitchFamily="34" charset="0"/>
                <a:cs typeface="Arial" pitchFamily="34" charset="0"/>
              </a:rPr>
              <a:t>Any modern handgun that “we” would carry concealed is semi-automatic (pull the trigger and it fires).  Some slide, some revolve.</a:t>
            </a:r>
          </a:p>
          <a:p>
            <a:pPr algn="l" eaLnBrk="1" fontAlgn="auto" hangingPunct="1">
              <a:lnSpc>
                <a:spcPct val="90000"/>
              </a:lnSpc>
              <a:spcAft>
                <a:spcPts val="0"/>
              </a:spcAft>
              <a:buFont typeface="Arial" pitchFamily="34" charset="0"/>
              <a:buChar char="•"/>
              <a:defRPr/>
            </a:pPr>
            <a:r>
              <a:rPr lang="en-US" sz="11200" b="1" dirty="0">
                <a:solidFill>
                  <a:schemeClr val="tx1"/>
                </a:solidFill>
                <a:latin typeface="Arial" pitchFamily="34" charset="0"/>
                <a:cs typeface="Arial" pitchFamily="34" charset="0"/>
              </a:rPr>
              <a:t> </a:t>
            </a:r>
            <a:r>
              <a:rPr lang="en-US" sz="5600" b="1" dirty="0" smtClean="0">
                <a:solidFill>
                  <a:schemeClr val="tx1"/>
                </a:solidFill>
                <a:latin typeface="Arial" pitchFamily="34" charset="0"/>
                <a:cs typeface="Arial" pitchFamily="34" charset="0"/>
              </a:rPr>
              <a:t>*Exceptions include .22 Semi &amp; Moon-Clip Revolvers.  </a:t>
            </a:r>
            <a:endParaRPr lang="en-US" sz="56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9220" name="Title 3"/>
          <p:cNvSpPr>
            <a:spLocks noGrp="1"/>
          </p:cNvSpPr>
          <p:nvPr>
            <p:ph type="ctrTitle"/>
          </p:nvPr>
        </p:nvSpPr>
        <p:spPr>
          <a:xfrm>
            <a:off x="0" y="0"/>
            <a:ext cx="9144000" cy="1905000"/>
          </a:xfrm>
          <a:solidFill>
            <a:srgbClr val="435878"/>
          </a:solidFill>
        </p:spPr>
        <p:txBody>
          <a:bodyPr/>
          <a:lstStyle/>
          <a:p>
            <a:pPr eaLnBrk="1" hangingPunct="1"/>
            <a:r>
              <a:rPr lang="en-US" sz="1300" smtClean="0">
                <a:latin typeface="Arial" charset="0"/>
                <a:cs typeface="Arial" charset="0"/>
              </a:rPr>
              <a:t/>
            </a:r>
            <a:br>
              <a:rPr lang="en-US" sz="1300" smtClean="0">
                <a:latin typeface="Arial" charset="0"/>
                <a:cs typeface="Arial" charset="0"/>
              </a:rPr>
            </a:br>
            <a:r>
              <a:rPr lang="en-US" sz="3600" b="1" smtClean="0">
                <a:solidFill>
                  <a:schemeClr val="bg1"/>
                </a:solidFill>
                <a:latin typeface="Arial" charset="0"/>
                <a:cs typeface="Arial" charset="0"/>
              </a:rPr>
              <a:t>COMMON HANDGUN ACTION TYPES</a:t>
            </a:r>
          </a:p>
        </p:txBody>
      </p:sp>
      <p:sp>
        <p:nvSpPr>
          <p:cNvPr id="5" name="Rectangle 4"/>
          <p:cNvSpPr/>
          <p:nvPr/>
        </p:nvSpPr>
        <p:spPr>
          <a:xfrm>
            <a:off x="0" y="1447800"/>
            <a:ext cx="1066800" cy="54102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ubtitle 1"/>
          <p:cNvSpPr>
            <a:spLocks noGrp="1"/>
          </p:cNvSpPr>
          <p:nvPr>
            <p:ph type="subTitle" idx="1"/>
          </p:nvPr>
        </p:nvSpPr>
        <p:spPr>
          <a:xfrm>
            <a:off x="1828800" y="2400300"/>
            <a:ext cx="6477000" cy="4229100"/>
          </a:xfrm>
        </p:spPr>
        <p:txBody>
          <a:bodyPr/>
          <a:lstStyle/>
          <a:p>
            <a:pPr marL="342900" indent="-342900" algn="l" eaLnBrk="1" hangingPunct="1">
              <a:buFont typeface="Arial" charset="0"/>
              <a:buChar char="•"/>
            </a:pPr>
            <a:r>
              <a:rPr lang="en-US" sz="2300" dirty="0" smtClean="0">
                <a:solidFill>
                  <a:schemeClr val="tx1"/>
                </a:solidFill>
              </a:rPr>
              <a:t>Take the written test (grade &amp; discuss)</a:t>
            </a:r>
          </a:p>
          <a:p>
            <a:pPr marL="342900" indent="-342900" algn="l" eaLnBrk="1" hangingPunct="1">
              <a:buFont typeface="Arial" charset="0"/>
              <a:buChar char="•"/>
            </a:pPr>
            <a:r>
              <a:rPr lang="en-US" sz="2300" dirty="0" smtClean="0">
                <a:solidFill>
                  <a:schemeClr val="tx1"/>
                </a:solidFill>
              </a:rPr>
              <a:t>Certificates</a:t>
            </a:r>
            <a:endParaRPr lang="en-US" sz="2300" dirty="0" smtClean="0">
              <a:solidFill>
                <a:schemeClr val="tx1"/>
              </a:solidFill>
            </a:endParaRPr>
          </a:p>
          <a:p>
            <a:pPr marL="342900" indent="-342900" algn="l" eaLnBrk="1" hangingPunct="1">
              <a:buFont typeface="Arial" charset="0"/>
              <a:buChar char="•"/>
            </a:pPr>
            <a:r>
              <a:rPr lang="en-US" sz="2300" dirty="0" smtClean="0">
                <a:solidFill>
                  <a:schemeClr val="tx1"/>
                </a:solidFill>
              </a:rPr>
              <a:t>Final Q&amp;A, Contact Info, More Training, Matches</a:t>
            </a:r>
          </a:p>
        </p:txBody>
      </p:sp>
      <p:sp>
        <p:nvSpPr>
          <p:cNvPr id="79876" name="Title 3"/>
          <p:cNvSpPr>
            <a:spLocks noGrp="1"/>
          </p:cNvSpPr>
          <p:nvPr>
            <p:ph type="ctrTitle"/>
          </p:nvPr>
        </p:nvSpPr>
        <p:spPr>
          <a:xfrm>
            <a:off x="0" y="0"/>
            <a:ext cx="9144000" cy="1981200"/>
          </a:xfrm>
          <a:solidFill>
            <a:srgbClr val="435878"/>
          </a:solidFill>
        </p:spPr>
        <p:txBody>
          <a:bodyPr/>
          <a:lstStyle/>
          <a:p>
            <a:pPr eaLnBrk="1" hangingPunct="1"/>
            <a:r>
              <a:rPr lang="en-US" sz="1600" dirty="0" smtClean="0"/>
              <a:t/>
            </a:r>
            <a:br>
              <a:rPr lang="en-US" sz="1600" dirty="0" smtClean="0"/>
            </a:br>
            <a:r>
              <a:rPr lang="en-US" sz="1600" dirty="0" smtClean="0">
                <a:solidFill>
                  <a:schemeClr val="bg1"/>
                </a:solidFill>
                <a:latin typeface="Arial" charset="0"/>
                <a:cs typeface="Arial" charset="0"/>
              </a:rPr>
              <a:t>NORTH CAROLINA CONCEALED CARRY HANDGUN TRAINING</a:t>
            </a:r>
            <a:r>
              <a:rPr lang="en-US" sz="1600" dirty="0" smtClean="0">
                <a:solidFill>
                  <a:schemeClr val="bg1"/>
                </a:solidFill>
              </a:rPr>
              <a:t/>
            </a:r>
            <a:br>
              <a:rPr lang="en-US" sz="1600" dirty="0" smtClean="0">
                <a:solidFill>
                  <a:schemeClr val="bg1"/>
                </a:solidFill>
              </a:rPr>
            </a:br>
            <a:r>
              <a:rPr lang="en-US" sz="1600" dirty="0" smtClean="0">
                <a:solidFill>
                  <a:schemeClr val="bg1"/>
                </a:solidFill>
              </a:rPr>
              <a:t>NC JUSTICE ACADEMY (Red Book) “MODEL” COURSE</a:t>
            </a:r>
            <a:br>
              <a:rPr lang="en-US" sz="1600" dirty="0" smtClean="0">
                <a:solidFill>
                  <a:schemeClr val="bg1"/>
                </a:solidFill>
              </a:rPr>
            </a:br>
            <a:r>
              <a:rPr lang="en-US" sz="1300" dirty="0" smtClean="0">
                <a:solidFill>
                  <a:schemeClr val="bg1"/>
                </a:solidFill>
              </a:rPr>
              <a:t/>
            </a:r>
            <a:br>
              <a:rPr lang="en-US" sz="1300" dirty="0" smtClean="0">
                <a:solidFill>
                  <a:schemeClr val="bg1"/>
                </a:solidFill>
              </a:rPr>
            </a:br>
            <a:r>
              <a:rPr lang="en-US" b="1" dirty="0" smtClean="0">
                <a:solidFill>
                  <a:schemeClr val="bg1"/>
                </a:solidFill>
                <a:latin typeface="Arial" charset="0"/>
                <a:cs typeface="Arial" charset="0"/>
              </a:rPr>
              <a:t>Written Exam </a:t>
            </a:r>
            <a:r>
              <a:rPr lang="en-US" b="1" dirty="0" smtClean="0">
                <a:solidFill>
                  <a:schemeClr val="bg1"/>
                </a:solidFill>
                <a:latin typeface="Arial" charset="0"/>
                <a:cs typeface="Arial" charset="0"/>
              </a:rPr>
              <a:t>&amp; Certificates</a:t>
            </a:r>
            <a:endParaRPr lang="en-US" b="1" dirty="0" smtClean="0">
              <a:solidFill>
                <a:schemeClr val="bg1"/>
              </a:solidFill>
              <a:latin typeface="Arial" charset="0"/>
              <a:cs typeface="Arial" charset="0"/>
            </a:endParaRPr>
          </a:p>
        </p:txBody>
      </p:sp>
      <p:sp>
        <p:nvSpPr>
          <p:cNvPr id="5" name="Rectangle 4"/>
          <p:cNvSpPr/>
          <p:nvPr/>
        </p:nvSpPr>
        <p:spPr>
          <a:xfrm>
            <a:off x="0" y="1905000"/>
            <a:ext cx="1066800" cy="4953000"/>
          </a:xfrm>
          <a:prstGeom prst="rect">
            <a:avLst/>
          </a:prstGeom>
          <a:gradFill flip="none" rotWithShape="1">
            <a:gsLst>
              <a:gs pos="0">
                <a:srgbClr val="435878"/>
              </a:gs>
              <a:gs pos="50000">
                <a:srgbClr val="435878">
                  <a:alpha val="70000"/>
                </a:srgbClr>
              </a:gs>
              <a:gs pos="100000">
                <a:srgbClr val="435878">
                  <a:alpha val="10000"/>
                </a:srgbClr>
              </a:gs>
            </a:gsLst>
            <a:lin ang="0" scaled="1"/>
            <a:tileRect/>
          </a:gradFill>
          <a:ln>
            <a:solidFill>
              <a:srgbClr val="4358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57600" y="2514600"/>
            <a:ext cx="4495800" cy="3276600"/>
          </a:xfrm>
        </p:spPr>
        <p:txBody>
          <a:bodyPr rtlCol="0">
            <a:normAutofit fontScale="25000" lnSpcReduction="20000"/>
          </a:bodyPr>
          <a:lstStyle/>
          <a:p>
            <a:pPr algn="l" eaLnBrk="1" fontAlgn="auto" hangingPunct="1">
              <a:lnSpc>
                <a:spcPct val="90000"/>
              </a:lnSpc>
              <a:spcAft>
                <a:spcPts val="0"/>
              </a:spcAft>
              <a:buFont typeface="Arial" pitchFamily="34" charset="0"/>
              <a:buChar char="•"/>
              <a:defRPr/>
            </a:pPr>
            <a:r>
              <a:rPr lang="en-US" sz="16000" b="1" dirty="0" smtClean="0">
                <a:solidFill>
                  <a:schemeClr val="tx1"/>
                </a:solidFill>
              </a:rPr>
              <a:t>FRAME</a:t>
            </a:r>
          </a:p>
          <a:p>
            <a:pPr algn="l" eaLnBrk="1" fontAlgn="auto" hangingPunct="1">
              <a:lnSpc>
                <a:spcPct val="90000"/>
              </a:lnSpc>
              <a:spcAft>
                <a:spcPts val="0"/>
              </a:spcAft>
              <a:buFont typeface="Arial" pitchFamily="34" charset="0"/>
              <a:buChar char="•"/>
              <a:defRPr/>
            </a:pPr>
            <a:endParaRPr lang="en-US" sz="16000" b="1" dirty="0" smtClean="0">
              <a:solidFill>
                <a:schemeClr val="tx1"/>
              </a:solidFill>
            </a:endParaRPr>
          </a:p>
          <a:p>
            <a:pPr algn="l" eaLnBrk="1" fontAlgn="auto" hangingPunct="1">
              <a:lnSpc>
                <a:spcPct val="90000"/>
              </a:lnSpc>
              <a:spcAft>
                <a:spcPts val="0"/>
              </a:spcAft>
              <a:buFont typeface="Arial" pitchFamily="34" charset="0"/>
              <a:buChar char="•"/>
              <a:defRPr/>
            </a:pPr>
            <a:r>
              <a:rPr lang="en-US" sz="16000" b="1" dirty="0" smtClean="0">
                <a:solidFill>
                  <a:schemeClr val="tx1"/>
                </a:solidFill>
              </a:rPr>
              <a:t>BARREL</a:t>
            </a:r>
          </a:p>
          <a:p>
            <a:pPr algn="l" eaLnBrk="1" fontAlgn="auto" hangingPunct="1">
              <a:lnSpc>
                <a:spcPct val="90000"/>
              </a:lnSpc>
              <a:spcAft>
                <a:spcPts val="0"/>
              </a:spcAft>
              <a:buFont typeface="Arial" pitchFamily="34" charset="0"/>
              <a:buChar char="•"/>
              <a:defRPr/>
            </a:pPr>
            <a:endParaRPr lang="en-US" sz="16000" b="1" dirty="0" smtClean="0">
              <a:solidFill>
                <a:schemeClr val="tx1"/>
              </a:solidFill>
            </a:endParaRPr>
          </a:p>
          <a:p>
            <a:pPr algn="l" eaLnBrk="1" fontAlgn="auto" hangingPunct="1">
              <a:lnSpc>
                <a:spcPct val="90000"/>
              </a:lnSpc>
              <a:spcAft>
                <a:spcPts val="0"/>
              </a:spcAft>
              <a:buFont typeface="Arial" pitchFamily="34" charset="0"/>
              <a:buChar char="•"/>
              <a:defRPr/>
            </a:pPr>
            <a:r>
              <a:rPr lang="en-US" sz="16000" b="1" dirty="0" smtClean="0">
                <a:solidFill>
                  <a:schemeClr val="tx1"/>
                </a:solidFill>
              </a:rPr>
              <a:t>ACTION</a:t>
            </a:r>
          </a:p>
          <a:p>
            <a:pPr algn="l" eaLnBrk="1" fontAlgn="auto" hangingPunct="1">
              <a:spcAft>
                <a:spcPts val="0"/>
              </a:spcAft>
              <a:buFont typeface="Arial" pitchFamily="34" charset="0"/>
              <a:buChar char="•"/>
              <a:defRPr/>
            </a:pPr>
            <a:endParaRPr lang="en-US" sz="5100" b="1" dirty="0">
              <a:solidFill>
                <a:schemeClr val="tx1"/>
              </a:solidFill>
            </a:endParaRPr>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Char char="•"/>
              <a:defRPr/>
            </a:pPr>
            <a:endParaRPr lang="en-US" sz="51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Char char="•"/>
              <a:defRPr/>
            </a:pPr>
            <a:endParaRPr lang="en-US" sz="2400" dirty="0"/>
          </a:p>
          <a:p>
            <a:pPr algn="l" eaLnBrk="1" fontAlgn="auto" hangingPunct="1">
              <a:spcAft>
                <a:spcPts val="0"/>
              </a:spcAft>
              <a:buFont typeface="Arial" pitchFamily="34" charset="0"/>
              <a:buChar char="•"/>
              <a:defRPr/>
            </a:pPr>
            <a:endParaRPr lang="en-US" sz="2400" dirty="0" smtClean="0"/>
          </a:p>
          <a:p>
            <a:pPr algn="l" eaLnBrk="1" fontAlgn="auto" hangingPunct="1">
              <a:spcAft>
                <a:spcPts val="0"/>
              </a:spcAft>
              <a:buFont typeface="Arial" pitchFamily="34" charset="0"/>
              <a:buNone/>
              <a:defRPr/>
            </a:pPr>
            <a:endParaRPr lang="en-US" sz="2400" dirty="0"/>
          </a:p>
          <a:p>
            <a:pPr algn="l" eaLnBrk="1" fontAlgn="auto" hangingPunct="1">
              <a:spcAft>
                <a:spcPts val="0"/>
              </a:spcAft>
              <a:buFont typeface="Arial" pitchFamily="34" charset="0"/>
              <a:buNone/>
              <a:defRPr/>
            </a:pPr>
            <a:endParaRPr lang="en-US" sz="2400" dirty="0" smtClean="0"/>
          </a:p>
          <a:p>
            <a:pPr algn="l" eaLnBrk="1" fontAlgn="auto" hangingPunct="1">
              <a:spcAft>
                <a:spcPts val="0"/>
              </a:spcAft>
              <a:buFont typeface="Arial" pitchFamily="34" charset="0"/>
              <a:buNone/>
              <a:defRPr/>
            </a:pPr>
            <a:r>
              <a:rPr lang="en-US" sz="1600" dirty="0" smtClean="0"/>
              <a:t> </a:t>
            </a:r>
          </a:p>
          <a:p>
            <a:pPr algn="l" eaLnBrk="1" fontAlgn="auto" hangingPunct="1">
              <a:spcAft>
                <a:spcPts val="0"/>
              </a:spcAft>
              <a:buFont typeface="Arial" pitchFamily="34" charset="0"/>
              <a:buNone/>
              <a:defRPr/>
            </a:pPr>
            <a:endParaRPr lang="en-US" sz="1600" dirty="0" smtClean="0"/>
          </a:p>
          <a:p>
            <a:pPr algn="l" eaLnBrk="1" fontAlgn="auto" hangingPunct="1">
              <a:spcAft>
                <a:spcPts val="0"/>
              </a:spcAft>
              <a:buFont typeface="Arial" pitchFamily="34" charset="0"/>
              <a:buChar char="•"/>
              <a:defRPr/>
            </a:pPr>
            <a:endParaRPr lang="en-US" sz="2400" dirty="0"/>
          </a:p>
        </p:txBody>
      </p:sp>
      <p:sp>
        <p:nvSpPr>
          <p:cNvPr id="10243" name="TextBox 4"/>
          <p:cNvSpPr txBox="1">
            <a:spLocks noChangeArrowheads="1"/>
          </p:cNvSpPr>
          <p:nvPr/>
        </p:nvSpPr>
        <p:spPr bwMode="auto">
          <a:xfrm>
            <a:off x="3581400" y="6096000"/>
            <a:ext cx="449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t>NATIONAL RIFLE ASSOCIATION OF AMERICA</a:t>
            </a:r>
          </a:p>
          <a:p>
            <a:pPr eaLnBrk="1" hangingPunct="1"/>
            <a:r>
              <a:rPr lang="en-US" sz="1400"/>
              <a:t>EDUCATION &amp; TRAINING DIVISION                                   </a:t>
            </a:r>
          </a:p>
        </p:txBody>
      </p:sp>
      <p:sp>
        <p:nvSpPr>
          <p:cNvPr id="8" name="Rectangle 7"/>
          <p:cNvSpPr/>
          <p:nvPr/>
        </p:nvSpPr>
        <p:spPr>
          <a:xfrm>
            <a:off x="0" y="1600200"/>
            <a:ext cx="1524000" cy="5257800"/>
          </a:xfrm>
          <a:prstGeom prst="rect">
            <a:avLst/>
          </a:prstGeom>
          <a:gradFill flip="none" rotWithShape="1">
            <a:gsLst>
              <a:gs pos="0">
                <a:srgbClr val="EC1010">
                  <a:tint val="66000"/>
                  <a:satMod val="160000"/>
                </a:srgbClr>
              </a:gs>
              <a:gs pos="50000">
                <a:srgbClr val="EC1010">
                  <a:tint val="44500"/>
                  <a:satMod val="160000"/>
                </a:srgbClr>
              </a:gs>
              <a:gs pos="100000">
                <a:srgbClr val="EC101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45" name="Picture 6" descr="NRAbw.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0" y="6080125"/>
            <a:ext cx="162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itle 3"/>
          <p:cNvSpPr>
            <a:spLocks noGrp="1"/>
          </p:cNvSpPr>
          <p:nvPr>
            <p:ph type="ctrTitle"/>
          </p:nvPr>
        </p:nvSpPr>
        <p:spPr>
          <a:xfrm>
            <a:off x="0" y="0"/>
            <a:ext cx="9144000" cy="1905000"/>
          </a:xfrm>
          <a:solidFill>
            <a:srgbClr val="EC1010"/>
          </a:solidFill>
        </p:spPr>
        <p:txBody>
          <a:bodyPr/>
          <a:lstStyle/>
          <a:p>
            <a:pPr eaLnBrk="1" hangingPunct="1"/>
            <a:r>
              <a:rPr lang="en-US" sz="1300" smtClean="0">
                <a:latin typeface="Arial" charset="0"/>
                <a:cs typeface="Arial" charset="0"/>
              </a:rPr>
              <a:t/>
            </a:r>
            <a:br>
              <a:rPr lang="en-US" sz="1300" smtClean="0">
                <a:latin typeface="Arial" charset="0"/>
                <a:cs typeface="Arial" charset="0"/>
              </a:rPr>
            </a:br>
            <a:r>
              <a:rPr lang="en-US" sz="1600" smtClean="0">
                <a:solidFill>
                  <a:schemeClr val="bg1"/>
                </a:solidFill>
                <a:latin typeface="Arial" charset="0"/>
                <a:cs typeface="Arial" charset="0"/>
              </a:rPr>
              <a:t>NRA BASIC PISTOL SHOOTING COURSE                                                              SLIDE I-7</a:t>
            </a:r>
            <a:r>
              <a:rPr lang="en-US" smtClean="0">
                <a:solidFill>
                  <a:schemeClr val="bg1"/>
                </a:solidFill>
                <a:latin typeface="Arial" charset="0"/>
                <a:cs typeface="Arial" charset="0"/>
              </a:rPr>
              <a:t/>
            </a:r>
            <a:br>
              <a:rPr lang="en-US" smtClean="0">
                <a:solidFill>
                  <a:schemeClr val="bg1"/>
                </a:solidFill>
                <a:latin typeface="Arial" charset="0"/>
                <a:cs typeface="Arial" charset="0"/>
              </a:rPr>
            </a:br>
            <a:r>
              <a:rPr lang="en-US" sz="1300" smtClean="0">
                <a:solidFill>
                  <a:schemeClr val="bg1"/>
                </a:solidFill>
                <a:latin typeface="Arial" charset="0"/>
                <a:cs typeface="Arial" charset="0"/>
              </a:rPr>
              <a:t/>
            </a:r>
            <a:br>
              <a:rPr lang="en-US" sz="1300" smtClean="0">
                <a:solidFill>
                  <a:schemeClr val="bg1"/>
                </a:solidFill>
                <a:latin typeface="Arial" charset="0"/>
                <a:cs typeface="Arial" charset="0"/>
              </a:rPr>
            </a:br>
            <a:r>
              <a:rPr lang="en-US" sz="4000" b="1" smtClean="0">
                <a:solidFill>
                  <a:schemeClr val="bg1"/>
                </a:solidFill>
                <a:latin typeface="Arial" charset="0"/>
                <a:cs typeface="Arial" charset="0"/>
              </a:rPr>
              <a:t>MAIN PARTS OF A REVOLVER</a:t>
            </a:r>
          </a:p>
        </p:txBody>
      </p:sp>
      <p:pic>
        <p:nvPicPr>
          <p:cNvPr id="10247" name="Picture 8" descr="REVOLVERPART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2089150"/>
            <a:ext cx="55784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2362200" y="3819525"/>
            <a:ext cx="1447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BARREL</a:t>
            </a:r>
          </a:p>
        </p:txBody>
      </p:sp>
      <p:cxnSp>
        <p:nvCxnSpPr>
          <p:cNvPr id="13" name="Straight Arrow Connector 12"/>
          <p:cNvCxnSpPr>
            <a:stCxn id="10" idx="0"/>
          </p:cNvCxnSpPr>
          <p:nvPr/>
        </p:nvCxnSpPr>
        <p:spPr>
          <a:xfrm rot="5400000" flipH="1" flipV="1">
            <a:off x="2833687" y="3529013"/>
            <a:ext cx="542925" cy="381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1" name="TextBox 10"/>
          <p:cNvSpPr txBox="1">
            <a:spLocks noChangeArrowheads="1"/>
          </p:cNvSpPr>
          <p:nvPr/>
        </p:nvSpPr>
        <p:spPr bwMode="auto">
          <a:xfrm>
            <a:off x="3657600" y="4572000"/>
            <a:ext cx="1447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FRAME</a:t>
            </a:r>
          </a:p>
        </p:txBody>
      </p:sp>
      <p:cxnSp>
        <p:nvCxnSpPr>
          <p:cNvPr id="14" name="Straight Arrow Connector 13"/>
          <p:cNvCxnSpPr/>
          <p:nvPr/>
        </p:nvCxnSpPr>
        <p:spPr>
          <a:xfrm rot="5400000" flipH="1" flipV="1">
            <a:off x="3886200" y="4114800"/>
            <a:ext cx="685800" cy="2286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5" name="TextBox 14"/>
          <p:cNvSpPr txBox="1">
            <a:spLocks noChangeArrowheads="1"/>
          </p:cNvSpPr>
          <p:nvPr/>
        </p:nvSpPr>
        <p:spPr bwMode="auto">
          <a:xfrm>
            <a:off x="7086600" y="2362200"/>
            <a:ext cx="1981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b="1"/>
              <a:t>ACTION</a:t>
            </a:r>
          </a:p>
          <a:p>
            <a:pPr eaLnBrk="1" hangingPunct="1"/>
            <a:r>
              <a:rPr lang="en-US" sz="1600" b="1"/>
              <a:t>(CONTAINED WITHIN FRAME)</a:t>
            </a:r>
          </a:p>
        </p:txBody>
      </p:sp>
      <p:cxnSp>
        <p:nvCxnSpPr>
          <p:cNvPr id="18" name="Straight Arrow Connector 17"/>
          <p:cNvCxnSpPr/>
          <p:nvPr/>
        </p:nvCxnSpPr>
        <p:spPr>
          <a:xfrm rot="10800000" flipV="1">
            <a:off x="6248400" y="2667000"/>
            <a:ext cx="838200" cy="381000"/>
          </a:xfrm>
          <a:prstGeom prst="straightConnector1">
            <a:avLst/>
          </a:prstGeom>
          <a:ln w="28575">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17093</TotalTime>
  <Words>4759</Words>
  <Application>Microsoft Office PowerPoint</Application>
  <PresentationFormat>On-screen Show (4:3)</PresentationFormat>
  <Paragraphs>1609</Paragraphs>
  <Slides>80</Slides>
  <Notes>80</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   </vt:lpstr>
      <vt:lpstr> ADMINISTRATIVE ITEMS</vt:lpstr>
      <vt:lpstr> NORTH CAROLINA CONCEALED CARRY HANDGUN TRAINING NC JUSTICE ACADEMY (Red Book) “MODEL” COURSE  COURSE OUTLINE (Page 1)</vt:lpstr>
      <vt:lpstr> NORTH CAROLINA CONCEALED CARRY HANDGUN TRAINING NC JUSTICE ACADEMY (Red Book) “MODEL” COURSE  TODAY OUTLINE</vt:lpstr>
      <vt:lpstr>Hands Guns</vt:lpstr>
      <vt:lpstr>USE OF WORDS</vt:lpstr>
      <vt:lpstr>HANDGUNS</vt:lpstr>
      <vt:lpstr> COMMON HANDGUN ACTION TYPES</vt:lpstr>
      <vt:lpstr> NRA BASIC PISTOL SHOOTING COURSE                                                              SLIDE I-7  MAIN PARTS OF A REVOLVER</vt:lpstr>
      <vt:lpstr> NRA BASIC PISTOL SHOOTING COURSE                                                              SLIDE I-8  REVOLVER FRAME COMPONENTS</vt:lpstr>
      <vt:lpstr> NRA BASIC PISTOL SHOOTING COURSE                                                              SLIDE I-9  PARTS OF A REVOLVER BARREL</vt:lpstr>
      <vt:lpstr> NRA BASIC PISTOL SHOOTING COURSE                                                              SLIDE I-10  LANDS &amp; GROOVES</vt:lpstr>
      <vt:lpstr> NRA BASIC PISTOL SHOOTING COURSE                                                      SLIDE I-11 (Modified)  DOUBLE-ACTION REVOLVER  ACTION PARTS</vt:lpstr>
      <vt:lpstr> NC CCH  Cylinder Gap - Revolvers  </vt:lpstr>
      <vt:lpstr> NC CCH  Cylinder Gap - Revolvers  </vt:lpstr>
      <vt:lpstr> NRA BASIC PISTOL SHOOTING COURSE                                                              SLIDE I-12  SINGLE-ACTION REVOLVER  ACTION PARTS</vt:lpstr>
      <vt:lpstr> NRA BASIC PISTOL SHOOTING COURSE                                                              SLIDE I-13  SINGLE- AND DOUBLE-ACTION REVOLVERS</vt:lpstr>
      <vt:lpstr> NRA BASIC PISTOL SHOOTING COURSE                                                              SLIDE I-14  MAIN PARTS OF A  SEMI-AUTOMATIC PISTOL </vt:lpstr>
      <vt:lpstr> NRA BASIC PISTOL SHOOTING COURSE                                                              SLIDE I-15  PARTS OF A SEMI-AUTOMATIC PISTOL FRAME</vt:lpstr>
      <vt:lpstr> NRA BASIC PISTOL SHOOTING COURSE                                                              SLIDE I-16  PARTS OF A SEMI-AUTOMATIC PISTOL BARREL</vt:lpstr>
      <vt:lpstr> NRA BASIC PISTOL SHOOTING COURSE                                                              SLIDE I-17  LANDS &amp; GROOVES</vt:lpstr>
      <vt:lpstr>NRA BASIC PISTOL SHOOTING COURSE                                                              SLIDE I-18   SEMI-AUTOMATIC PISTOL ACTION PARTS</vt:lpstr>
      <vt:lpstr> NRA BASIC PISTOL SHOOTING COURSE                                                              SLIDE I-19  FUNCTIONS OF A  SEMI-AUTOMATIC PISTOL SLIDE</vt:lpstr>
      <vt:lpstr>TYPES OF SEMI-AUTOMATIC  PISTOL ACTIONS</vt:lpstr>
      <vt:lpstr> RULES FOR SAFE GUN HANDLING</vt:lpstr>
      <vt:lpstr> NRA BASIC PISTOL SHOOTING COURSE                                                              SLIDE I-21  CAUSES OF FIREARM ACCIDENTS</vt:lpstr>
      <vt:lpstr> NRA BASIC PISTOL SHOOTING COURSE                                                              SLIDE II-2  CARTRIDGE COMPONENTS</vt:lpstr>
      <vt:lpstr> NRA BASIC PISTOL SHOOTING COURSE                                                              SLIDE II-3  RIMFIRE AND CENTER-FIRE CARTRIDGES</vt:lpstr>
      <vt:lpstr> NRA BASIC PISTOL SHOOTING COURSE                                                              SLIDE II-4  CARTRIDGE FIRING SEQUENCE</vt:lpstr>
      <vt:lpstr> NRA BASIC PISTOL SHOOTING COURSE                                                              SLIDE II-5  CARTRIDGE DESIGNATION AND IDENTIFICATION</vt:lpstr>
      <vt:lpstr> NRA BASIC PISTOL SHOOTING COURSE                                                              SLIDE II-6  +P AND +P+ CARTRIDGES</vt:lpstr>
      <vt:lpstr> NRA BASIC PISTOL SHOOTING COURSE                                                              SLIDE II-7  AMMUNITION STORAGE</vt:lpstr>
      <vt:lpstr> NRA BASIC PISTOL SHOOTING COURSE                                                              SLIDE II-8  TYPES OF  CARTRIDGE MALFUNCTIONS</vt:lpstr>
      <vt:lpstr>MISFIRE</vt:lpstr>
      <vt:lpstr> NRA BASIC PISTOL SHOOTING COURSE                                                              SLIDE II-10  HANGFIRE</vt:lpstr>
      <vt:lpstr> NRA BASIC PISTOL SHOOTING COURSE                                                              SLIDE II-11  SQUIB LOAD</vt:lpstr>
      <vt:lpstr> NRA BASIC PISTOL SHOOTING COURSE                                                              SLIDE I-23  SAFE TRIGGER FINGER POSITION</vt:lpstr>
      <vt:lpstr> NRA BASIC PISTOL SHOOTING COURSE                                                              SLIDE II-16*  ASSUMING A TWO-HANDED GRIP (CONT’D)</vt:lpstr>
      <vt:lpstr> THUMB POSITION THE  TWO-HANDED GRIP</vt:lpstr>
      <vt:lpstr> NRA BASIC PISTOL SHOOTING COURSE                                                              SLIDE II-13  POSITION</vt:lpstr>
      <vt:lpstr> NRA BASIC PISTOL SHOOTING COURSE                                                              SLIDE III-11  ELEMENTS OF A TWO-HANDED  STANDING SHOOTING POSITION </vt:lpstr>
      <vt:lpstr> NORTH CAROLINA CONCEALED CARRY HANDGUN TRAINING NC JUSTICE ACADEMY (Red Book) “MODEL” COURSE  THE DRAW (Presentation)</vt:lpstr>
      <vt:lpstr> NRA BASIC PISTOL SHOOTING COURSE                                                              SLIDE II-18  FUNDAMENTALS OF  HANDGUN SHOOTING </vt:lpstr>
      <vt:lpstr> NRA BASIC PISTOL SHOOTING COURSE                                                              SLIDE II-12  DOMINANT EYE EXERCISE</vt:lpstr>
      <vt:lpstr> NRA BASIC PISTOL SHOOTING COURSE                                                              SLIDE II-19  AIMING</vt:lpstr>
      <vt:lpstr> NRA BASIC PISTOL SHOOTING COURSE                                                              SLIDE II-20  SIGHT ALIGNMENT</vt:lpstr>
      <vt:lpstr> NRA BASIC PISTOL SHOOTING COURSE                                                              SLIDE II-21  SIGHT PICTURE</vt:lpstr>
      <vt:lpstr> NRA BASIC PISTOL SHOOTING COURSE                                                              SLIDE II-22  ERRORS IN SIGHT ALIGNMENT  AND SIGHT PICTURE</vt:lpstr>
      <vt:lpstr> NRA BASIC PISTOL SHOOTING COURSE                                                              SLIDE II-23  FRONT SIGHT FOCUS</vt:lpstr>
      <vt:lpstr> NRA BASIC PISTOL SHOOTING COURSE                                                              SLIDE II-24  HOLD CONTROL</vt:lpstr>
      <vt:lpstr> NRA BASIC PISTOL SHOOTING COURSE                                                              SLIDE II-25  ARC OF MOVEMENT</vt:lpstr>
      <vt:lpstr>BREATH CONTROL Red Book Page 42 #6</vt:lpstr>
      <vt:lpstr> NRA BASIC PISTOL SHOOTING COURSE                                                              SLIDE II-27  TRIGGER CONTROL</vt:lpstr>
      <vt:lpstr> NRA BASIC PISTOL SHOOTING COURSE                                                              SLIDE II-28  FOLLOW-THROUGH</vt:lpstr>
      <vt:lpstr> NRA BASIC PISTOL SHOOTING COURSE                                                              SLIDE IV-4  FACTORS IN SELECTING A PISTOL</vt:lpstr>
      <vt:lpstr> NRA BASIC PISTOL SHOOTING COURSE                                                              SLIDE IV-5  SELECTING A PISTOL</vt:lpstr>
      <vt:lpstr> NRA BASIC PISTOL SHOOTING COURSE                                                              SLIDE III-7  HYGIENE GUIDELINES</vt:lpstr>
      <vt:lpstr> NRA BASIC PISTOL SHOOTING COURSE                                                              SLIDE IV-6  CARING FOR THE PISTOL</vt:lpstr>
      <vt:lpstr> NRA BASIC PISTOL SHOOTING COURSE                                                              SLIDE IV-7  GUN CLEANING EQUIPMENT</vt:lpstr>
      <vt:lpstr> NRA BASIC PISTOL SHOOTING COURSE                                                              SLIDE IV-8  GUN CLEANING PROCEDURE</vt:lpstr>
      <vt:lpstr> NRA BASIC PISTOL SHOOTING COURSE                                                              SLIDE IV-9  GUN CLEANING PROCEDURE (CONT’D)</vt:lpstr>
      <vt:lpstr> NRA BASIC PISTOL SHOOTING COURSE                                                              SLIDE IV-10  PISTOL STORAGE</vt:lpstr>
      <vt:lpstr> NORTH CAROLINA CONCEALED CARRY HANDGUN TRAINING NC JUSTICE ACADEMY (Red Book) “MODEL” COURSE  Shooting Qualification</vt:lpstr>
      <vt:lpstr> NORTH CAROLINA CONCEALED CARRY HANDGUN TRAINING  Mechanics Complete – Before ‘Legal Issues’</vt:lpstr>
      <vt:lpstr> NORTH CAROLINA CONCEALED CARRY HANDGUN TRAINING NC JUSTICE ACADEMY (Red Book) “MODEL” COURSE  LEGAL ISSUES (pg 8)</vt:lpstr>
      <vt:lpstr> NORTH CAROLINA CONCEALED CARRY HANDGUN TRAINING NC JUSTICE ACADEMY (Red Book) “MODEL” COURSE  Justified Self-Defense (pg 8-11)</vt:lpstr>
      <vt:lpstr> NORTH CAROLINA CONCEALED CARRY HANDGUN TRAINING NC JUSTICE ACADEMY (Red Book) “MODEL” COURSE  December 1, 2011</vt:lpstr>
      <vt:lpstr> NORTH CAROLINA CONCEALED CARRY HANDGUN TRAINING NC JUSTICE ACADEMY (Red Book) “MODEL” COURSE  Defense of Others &amp; “May Nots”</vt:lpstr>
      <vt:lpstr> NORTH CAROLINA CONCEALED CARRY HANDGUN TRAINING NC JUSTICE ACADEMY (Red Book) “MODEL” COURSE  Protecting Property (pg 13-14)</vt:lpstr>
      <vt:lpstr> NORTH CAROLINA CONCEALED CARRY HANDGUN TRAINING NC JUSTICE ACADEMY (Red Book) “MODEL” COURSE  Storage to Protect Minors (pg 16-17)</vt:lpstr>
      <vt:lpstr> NORTH CAROLINA CONCEALED CARRY HANDGUN TRAINING NC JUSTICE ACADEMY (Red Book) “MODEL” COURSE  Concealed Carry (pg 16-17)</vt:lpstr>
      <vt:lpstr> NORTH CAROLINA CONCEALED CARRY HANDGUN TRAINING NC JUSTICE ACADEMY (Red Book) “MODEL” COURSE  Approached by LE[O] (pg 17)</vt:lpstr>
      <vt:lpstr> NORTH CAROLINA CONCEALED CARRY HANDGUN TRAINING NC JUSTICE ACADEMY (Red Book) “MODEL” COURSE  Approached by LE[O] (pg 17)</vt:lpstr>
      <vt:lpstr> NORTH CAROLINA CONCEALED CARRY HANDGUN TRAINING NC JUSTICE ACADEMY (Red Book) “MODEL” COURSE  Escalation of Force (pg 19)</vt:lpstr>
      <vt:lpstr> NORTH CAROLINA CONCEALED CARRY HANDGUN TRAINING NC JUSTICE ACADEMY (Red Book) “MODEL” COURSE  Prohibited Carry Areas (pg 19-23)</vt:lpstr>
      <vt:lpstr> NORTH CAROLINA CONCEALED CARRY HANDGUN TRAINING NC JUSTICE ACADEMY (Red Book) “MODEL” COURSE  October 2013 Carry Areas</vt:lpstr>
      <vt:lpstr> NORTH CAROLINA CONCEALED CARRY HANDGUN TRAINING NC JUSTICE ACADEMY (Red Book) “MODEL” COURSE  Obtaining The Permit (pg 23)</vt:lpstr>
      <vt:lpstr> NORTH CAROLINA CONCEALED CARRY HANDGUN TRAINING NC JUSTICE ACADEMY (Red Book) “MODEL” COURSE  Obtaining The Permit (Part 2)</vt:lpstr>
      <vt:lpstr> NORTH CAROLINA CONCEALED CARRY HANDGUN TRAINING NC JUSTICE ACADEMY (Red Book) “MODEL” COURSE  Reciprocity (Page 28)</vt:lpstr>
      <vt:lpstr> NORTH CAROLINA CONCEALED CARRY HANDGUN TRAINING NC JUSTICE ACADEMY (Red Book) “MODEL” COURSE  Written Exam &amp; Certificates</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stanton</dc:creator>
  <cp:lastModifiedBy>Dean</cp:lastModifiedBy>
  <cp:revision>606</cp:revision>
  <dcterms:created xsi:type="dcterms:W3CDTF">2008-11-10T05:31:28Z</dcterms:created>
  <dcterms:modified xsi:type="dcterms:W3CDTF">2021-03-10T21:44:27Z</dcterms:modified>
</cp:coreProperties>
</file>