
<file path=[Content_Types].xml><?xml version="1.0" encoding="utf-8"?>
<Types xmlns="http://schemas.openxmlformats.org/package/2006/content-types">
  <Default Extension="png" ContentType="image/png"/>
  <Default Extension="jfif" ContentType="image/jpeg"/>
  <Default Extension="svg" ContentType="image/svg+xml"/>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77" r:id="rId2"/>
    <p:sldId id="296" r:id="rId3"/>
    <p:sldId id="278" r:id="rId4"/>
    <p:sldId id="257" r:id="rId5"/>
    <p:sldId id="258" r:id="rId6"/>
    <p:sldId id="259" r:id="rId7"/>
    <p:sldId id="260" r:id="rId8"/>
    <p:sldId id="261" r:id="rId9"/>
    <p:sldId id="279" r:id="rId10"/>
    <p:sldId id="280" r:id="rId11"/>
    <p:sldId id="281" r:id="rId12"/>
    <p:sldId id="282" r:id="rId13"/>
    <p:sldId id="283" r:id="rId14"/>
    <p:sldId id="284" r:id="rId15"/>
    <p:sldId id="297" r:id="rId16"/>
    <p:sldId id="285" r:id="rId17"/>
    <p:sldId id="286" r:id="rId18"/>
    <p:sldId id="287" r:id="rId19"/>
    <p:sldId id="288" r:id="rId20"/>
    <p:sldId id="289" r:id="rId21"/>
    <p:sldId id="290" r:id="rId22"/>
    <p:sldId id="291" r:id="rId23"/>
    <p:sldId id="292" r:id="rId24"/>
    <p:sldId id="293" r:id="rId25"/>
    <p:sldId id="294"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58" autoAdjust="0"/>
    <p:restoredTop sz="94660"/>
  </p:normalViewPr>
  <p:slideViewPr>
    <p:cSldViewPr snapToGrid="0">
      <p:cViewPr>
        <p:scale>
          <a:sx n="125" d="100"/>
          <a:sy n="125" d="100"/>
        </p:scale>
        <p:origin x="-1212" y="222"/>
      </p:cViewPr>
      <p:guideLst>
        <p:guide orient="horz" pos="2160"/>
        <p:guide pos="2880"/>
      </p:guideLst>
    </p:cSldViewPr>
  </p:slideViewPr>
  <p:notesTextViewPr>
    <p:cViewPr>
      <p:scale>
        <a:sx n="1" d="1"/>
        <a:sy n="1" d="1"/>
      </p:scale>
      <p:origin x="0" y="0"/>
    </p:cViewPr>
  </p:notesTextViewPr>
  <p:notesViewPr>
    <p:cSldViewPr snapToGrid="0">
      <p:cViewPr varScale="1">
        <p:scale>
          <a:sx n="87" d="100"/>
          <a:sy n="87" d="100"/>
        </p:scale>
        <p:origin x="3840"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_rels/data4.xml.rels><?xml version="1.0" encoding="UTF-8" standalone="yes"?>
<Relationships xmlns="http://schemas.openxmlformats.org/package/2006/relationships"><Relationship Id="rId8" Type="http://schemas.openxmlformats.org/officeDocument/2006/relationships/image" Target="../media/image31.svg"/><Relationship Id="rId3" Type="http://schemas.openxmlformats.org/officeDocument/2006/relationships/image" Target="../media/image20.png"/><Relationship Id="rId7" Type="http://schemas.openxmlformats.org/officeDocument/2006/relationships/image" Target="../media/image22.png"/><Relationship Id="rId2" Type="http://schemas.openxmlformats.org/officeDocument/2006/relationships/image" Target="../media/image25.svg"/><Relationship Id="rId1" Type="http://schemas.openxmlformats.org/officeDocument/2006/relationships/image" Target="../media/image19.png"/><Relationship Id="rId6" Type="http://schemas.openxmlformats.org/officeDocument/2006/relationships/image" Target="../media/image29.svg"/><Relationship Id="rId5" Type="http://schemas.openxmlformats.org/officeDocument/2006/relationships/image" Target="../media/image21.png"/><Relationship Id="rId4" Type="http://schemas.openxmlformats.org/officeDocument/2006/relationships/image" Target="../media/image27.svg"/></Relationships>
</file>

<file path=ppt/diagrams/_rels/drawing4.xml.rels><?xml version="1.0" encoding="UTF-8" standalone="yes"?>
<Relationships xmlns="http://schemas.openxmlformats.org/package/2006/relationships"><Relationship Id="rId8" Type="http://schemas.openxmlformats.org/officeDocument/2006/relationships/image" Target="../media/image31.svg"/><Relationship Id="rId3" Type="http://schemas.openxmlformats.org/officeDocument/2006/relationships/image" Target="../media/image20.png"/><Relationship Id="rId7" Type="http://schemas.openxmlformats.org/officeDocument/2006/relationships/image" Target="../media/image22.png"/><Relationship Id="rId2" Type="http://schemas.openxmlformats.org/officeDocument/2006/relationships/image" Target="../media/image25.svg"/><Relationship Id="rId1" Type="http://schemas.openxmlformats.org/officeDocument/2006/relationships/image" Target="../media/image19.png"/><Relationship Id="rId6" Type="http://schemas.openxmlformats.org/officeDocument/2006/relationships/image" Target="../media/image29.svg"/><Relationship Id="rId5" Type="http://schemas.openxmlformats.org/officeDocument/2006/relationships/image" Target="../media/image21.png"/><Relationship Id="rId4" Type="http://schemas.openxmlformats.org/officeDocument/2006/relationships/image" Target="../media/image27.sv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0BD369-6D6C-437E-9AAA-8628C8054A02}"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n-US"/>
        </a:p>
      </dgm:t>
    </dgm:pt>
    <dgm:pt modelId="{3E05EE06-99E6-4F7B-821C-BB2466C73F61}">
      <dgm:prSet/>
      <dgm:spPr/>
      <dgm:t>
        <a:bodyPr/>
        <a:lstStyle/>
        <a:p>
          <a:pPr algn="ctr"/>
          <a:r>
            <a:rPr lang="en-US" dirty="0"/>
            <a:t>Manner of Detention – the detention must be in a </a:t>
          </a:r>
          <a:r>
            <a:rPr lang="en-US" b="1" dirty="0"/>
            <a:t>reasonable</a:t>
          </a:r>
          <a:r>
            <a:rPr lang="en-US" dirty="0"/>
            <a:t> manner considering the offense involved and the circumstances of the detention.</a:t>
          </a:r>
        </a:p>
      </dgm:t>
    </dgm:pt>
    <dgm:pt modelId="{AC412723-EB74-47E1-B5E2-7388183D1AA7}" type="parTrans" cxnId="{734B5B99-BF50-424C-A4F2-DDEC226CC8BA}">
      <dgm:prSet/>
      <dgm:spPr/>
      <dgm:t>
        <a:bodyPr/>
        <a:lstStyle/>
        <a:p>
          <a:endParaRPr lang="en-US"/>
        </a:p>
      </dgm:t>
    </dgm:pt>
    <dgm:pt modelId="{9CB7E5CD-8EA0-45EF-86B7-F5ED8D395C5E}" type="sibTrans" cxnId="{734B5B99-BF50-424C-A4F2-DDEC226CC8BA}">
      <dgm:prSet/>
      <dgm:spPr/>
      <dgm:t>
        <a:bodyPr/>
        <a:lstStyle/>
        <a:p>
          <a:endParaRPr lang="en-US"/>
        </a:p>
      </dgm:t>
    </dgm:pt>
    <dgm:pt modelId="{E3213CA9-FC7F-4440-A8C2-64C0E3998405}">
      <dgm:prSet/>
      <dgm:spPr/>
      <dgm:t>
        <a:bodyPr/>
        <a:lstStyle/>
        <a:p>
          <a:r>
            <a:rPr lang="en-US" dirty="0"/>
            <a:t>Period of Detention – no longer </a:t>
          </a:r>
          <a:r>
            <a:rPr lang="en-US" dirty="0" smtClean="0"/>
            <a:t>than </a:t>
          </a:r>
          <a:r>
            <a:rPr lang="en-US" dirty="0"/>
            <a:t>the time required for the earliest of the following:</a:t>
          </a:r>
        </a:p>
      </dgm:t>
    </dgm:pt>
    <dgm:pt modelId="{5ADBA5EC-3659-42B2-B133-BEDEAA977022}" type="parTrans" cxnId="{D565AFC9-A1EE-4F8B-A7A0-01F1D4C26DE4}">
      <dgm:prSet/>
      <dgm:spPr/>
      <dgm:t>
        <a:bodyPr/>
        <a:lstStyle/>
        <a:p>
          <a:endParaRPr lang="en-US"/>
        </a:p>
      </dgm:t>
    </dgm:pt>
    <dgm:pt modelId="{AAA9D991-ABA4-4A18-8FFE-B7A626F9D3E3}" type="sibTrans" cxnId="{D565AFC9-A1EE-4F8B-A7A0-01F1D4C26DE4}">
      <dgm:prSet/>
      <dgm:spPr/>
      <dgm:t>
        <a:bodyPr/>
        <a:lstStyle/>
        <a:p>
          <a:endParaRPr lang="en-US"/>
        </a:p>
      </dgm:t>
    </dgm:pt>
    <dgm:pt modelId="{113ED867-BF56-4FAB-8A1E-113B1F0C8B68}">
      <dgm:prSet/>
      <dgm:spPr/>
      <dgm:t>
        <a:bodyPr/>
        <a:lstStyle/>
        <a:p>
          <a:r>
            <a:rPr lang="en-US" dirty="0"/>
            <a:t>a. Determination that no offense has  been committed.</a:t>
          </a:r>
        </a:p>
      </dgm:t>
    </dgm:pt>
    <dgm:pt modelId="{F4207BA5-CA4A-4460-8D1D-0588CF41443F}" type="parTrans" cxnId="{F30D2E33-9B53-4629-90ED-6C7A1562059F}">
      <dgm:prSet/>
      <dgm:spPr/>
      <dgm:t>
        <a:bodyPr/>
        <a:lstStyle/>
        <a:p>
          <a:endParaRPr lang="en-US"/>
        </a:p>
      </dgm:t>
    </dgm:pt>
    <dgm:pt modelId="{99F34A45-B92B-40F6-878D-283AD1518F83}" type="sibTrans" cxnId="{F30D2E33-9B53-4629-90ED-6C7A1562059F}">
      <dgm:prSet/>
      <dgm:spPr/>
      <dgm:t>
        <a:bodyPr/>
        <a:lstStyle/>
        <a:p>
          <a:endParaRPr lang="en-US"/>
        </a:p>
      </dgm:t>
    </dgm:pt>
    <dgm:pt modelId="{6DF90AF5-5E9C-4BCB-A6B7-C95ECF96254D}">
      <dgm:prSet/>
      <dgm:spPr/>
      <dgm:t>
        <a:bodyPr/>
        <a:lstStyle/>
        <a:p>
          <a:r>
            <a:rPr lang="en-US" dirty="0"/>
            <a:t>b. Surrender of the detained person to a law enforcement officer.</a:t>
          </a:r>
        </a:p>
      </dgm:t>
    </dgm:pt>
    <dgm:pt modelId="{0C51DE67-6DD8-4EE3-B7D9-BD1CC1110307}" type="parTrans" cxnId="{00C3DE84-668A-4A38-AA2C-11D5F4BC198A}">
      <dgm:prSet/>
      <dgm:spPr/>
      <dgm:t>
        <a:bodyPr/>
        <a:lstStyle/>
        <a:p>
          <a:endParaRPr lang="en-US"/>
        </a:p>
      </dgm:t>
    </dgm:pt>
    <dgm:pt modelId="{EB6C7E3E-958F-41EF-84FD-FA28A048B01E}" type="sibTrans" cxnId="{00C3DE84-668A-4A38-AA2C-11D5F4BC198A}">
      <dgm:prSet/>
      <dgm:spPr/>
      <dgm:t>
        <a:bodyPr/>
        <a:lstStyle/>
        <a:p>
          <a:endParaRPr lang="en-US"/>
        </a:p>
      </dgm:t>
    </dgm:pt>
    <dgm:pt modelId="{C7D883BE-7366-4D1C-AFB3-C2A49A408C96}" type="pres">
      <dgm:prSet presAssocID="{A10BD369-6D6C-437E-9AAA-8628C8054A02}" presName="diagram" presStyleCnt="0">
        <dgm:presLayoutVars>
          <dgm:dir/>
          <dgm:resizeHandles val="exact"/>
        </dgm:presLayoutVars>
      </dgm:prSet>
      <dgm:spPr/>
      <dgm:t>
        <a:bodyPr/>
        <a:lstStyle/>
        <a:p>
          <a:endParaRPr lang="en-US"/>
        </a:p>
      </dgm:t>
    </dgm:pt>
    <dgm:pt modelId="{E465A075-7316-4214-96F2-5382D431EE54}" type="pres">
      <dgm:prSet presAssocID="{3E05EE06-99E6-4F7B-821C-BB2466C73F61}" presName="node" presStyleLbl="node1" presStyleIdx="0" presStyleCnt="2">
        <dgm:presLayoutVars>
          <dgm:bulletEnabled val="1"/>
        </dgm:presLayoutVars>
      </dgm:prSet>
      <dgm:spPr/>
      <dgm:t>
        <a:bodyPr/>
        <a:lstStyle/>
        <a:p>
          <a:endParaRPr lang="en-US"/>
        </a:p>
      </dgm:t>
    </dgm:pt>
    <dgm:pt modelId="{7E64BE86-355E-4AE9-8B4F-6A24B0B99DDD}" type="pres">
      <dgm:prSet presAssocID="{9CB7E5CD-8EA0-45EF-86B7-F5ED8D395C5E}" presName="sibTrans" presStyleCnt="0"/>
      <dgm:spPr/>
    </dgm:pt>
    <dgm:pt modelId="{2566A346-C9C3-4A57-BB2C-F755AB25C052}" type="pres">
      <dgm:prSet presAssocID="{E3213CA9-FC7F-4440-A8C2-64C0E3998405}" presName="node" presStyleLbl="node1" presStyleIdx="1" presStyleCnt="2" custScaleX="110164">
        <dgm:presLayoutVars>
          <dgm:bulletEnabled val="1"/>
        </dgm:presLayoutVars>
      </dgm:prSet>
      <dgm:spPr/>
      <dgm:t>
        <a:bodyPr/>
        <a:lstStyle/>
        <a:p>
          <a:endParaRPr lang="en-US"/>
        </a:p>
      </dgm:t>
    </dgm:pt>
  </dgm:ptLst>
  <dgm:cxnLst>
    <dgm:cxn modelId="{A6FA8AA9-C60B-4E06-AD93-D0601D13F49C}" type="presOf" srcId="{6DF90AF5-5E9C-4BCB-A6B7-C95ECF96254D}" destId="{2566A346-C9C3-4A57-BB2C-F755AB25C052}" srcOrd="0" destOrd="2" presId="urn:microsoft.com/office/officeart/2005/8/layout/default"/>
    <dgm:cxn modelId="{16B96E61-33F3-4FA3-A9B9-B1BC7F2BEF99}" type="presOf" srcId="{3E05EE06-99E6-4F7B-821C-BB2466C73F61}" destId="{E465A075-7316-4214-96F2-5382D431EE54}" srcOrd="0" destOrd="0" presId="urn:microsoft.com/office/officeart/2005/8/layout/default"/>
    <dgm:cxn modelId="{00C3DE84-668A-4A38-AA2C-11D5F4BC198A}" srcId="{E3213CA9-FC7F-4440-A8C2-64C0E3998405}" destId="{6DF90AF5-5E9C-4BCB-A6B7-C95ECF96254D}" srcOrd="1" destOrd="0" parTransId="{0C51DE67-6DD8-4EE3-B7D9-BD1CC1110307}" sibTransId="{EB6C7E3E-958F-41EF-84FD-FA28A048B01E}"/>
    <dgm:cxn modelId="{D4F1FE98-273B-4D04-916C-8EF85CEB5075}" type="presOf" srcId="{113ED867-BF56-4FAB-8A1E-113B1F0C8B68}" destId="{2566A346-C9C3-4A57-BB2C-F755AB25C052}" srcOrd="0" destOrd="1" presId="urn:microsoft.com/office/officeart/2005/8/layout/default"/>
    <dgm:cxn modelId="{734B5B99-BF50-424C-A4F2-DDEC226CC8BA}" srcId="{A10BD369-6D6C-437E-9AAA-8628C8054A02}" destId="{3E05EE06-99E6-4F7B-821C-BB2466C73F61}" srcOrd="0" destOrd="0" parTransId="{AC412723-EB74-47E1-B5E2-7388183D1AA7}" sibTransId="{9CB7E5CD-8EA0-45EF-86B7-F5ED8D395C5E}"/>
    <dgm:cxn modelId="{F30D2E33-9B53-4629-90ED-6C7A1562059F}" srcId="{E3213CA9-FC7F-4440-A8C2-64C0E3998405}" destId="{113ED867-BF56-4FAB-8A1E-113B1F0C8B68}" srcOrd="0" destOrd="0" parTransId="{F4207BA5-CA4A-4460-8D1D-0588CF41443F}" sibTransId="{99F34A45-B92B-40F6-878D-283AD1518F83}"/>
    <dgm:cxn modelId="{B24F45DF-9087-4790-BA01-2111EF4AD93B}" type="presOf" srcId="{E3213CA9-FC7F-4440-A8C2-64C0E3998405}" destId="{2566A346-C9C3-4A57-BB2C-F755AB25C052}" srcOrd="0" destOrd="0" presId="urn:microsoft.com/office/officeart/2005/8/layout/default"/>
    <dgm:cxn modelId="{D565AFC9-A1EE-4F8B-A7A0-01F1D4C26DE4}" srcId="{A10BD369-6D6C-437E-9AAA-8628C8054A02}" destId="{E3213CA9-FC7F-4440-A8C2-64C0E3998405}" srcOrd="1" destOrd="0" parTransId="{5ADBA5EC-3659-42B2-B133-BEDEAA977022}" sibTransId="{AAA9D991-ABA4-4A18-8FFE-B7A626F9D3E3}"/>
    <dgm:cxn modelId="{E30E3082-87F4-4633-9021-2ED4CB00E0C4}" type="presOf" srcId="{A10BD369-6D6C-437E-9AAA-8628C8054A02}" destId="{C7D883BE-7366-4D1C-AFB3-C2A49A408C96}" srcOrd="0" destOrd="0" presId="urn:microsoft.com/office/officeart/2005/8/layout/default"/>
    <dgm:cxn modelId="{33A10B61-A1BF-4449-832D-2E4FA3469A81}" type="presParOf" srcId="{C7D883BE-7366-4D1C-AFB3-C2A49A408C96}" destId="{E465A075-7316-4214-96F2-5382D431EE54}" srcOrd="0" destOrd="0" presId="urn:microsoft.com/office/officeart/2005/8/layout/default"/>
    <dgm:cxn modelId="{AA282ABA-17B8-4CA8-8000-F0F358AC83AF}" type="presParOf" srcId="{C7D883BE-7366-4D1C-AFB3-C2A49A408C96}" destId="{7E64BE86-355E-4AE9-8B4F-6A24B0B99DDD}" srcOrd="1" destOrd="0" presId="urn:microsoft.com/office/officeart/2005/8/layout/default"/>
    <dgm:cxn modelId="{3696128F-B2EA-4044-BBA8-F706CB858604}" type="presParOf" srcId="{C7D883BE-7366-4D1C-AFB3-C2A49A408C96}" destId="{2566A346-C9C3-4A57-BB2C-F755AB25C052}" srcOrd="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6FFAE44-FEDA-4558-8A23-1F9663BA926A}"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A3A6C5E6-28B2-4D1D-8205-B0D70870CA02}">
      <dgm:prSet/>
      <dgm:spPr/>
      <dgm:t>
        <a:bodyPr/>
        <a:lstStyle/>
        <a:p>
          <a:r>
            <a:rPr lang="en-US" b="1" dirty="0"/>
            <a:t>If a person under the age of 18 is detained, the security guard must make a reasonable effort to call or notify the parent or guardian of the minor in order to avoid civil liability</a:t>
          </a:r>
          <a:r>
            <a:rPr lang="en-US" b="1" dirty="0" smtClean="0"/>
            <a:t>.</a:t>
          </a:r>
          <a:br>
            <a:rPr lang="en-US" b="1" dirty="0" smtClean="0"/>
          </a:br>
          <a:r>
            <a:rPr lang="en-US" b="1" dirty="0" smtClean="0"/>
            <a:t/>
          </a:r>
          <a:br>
            <a:rPr lang="en-US" b="1" dirty="0" smtClean="0"/>
          </a:br>
          <a:r>
            <a:rPr lang="en-US" b="1" dirty="0" smtClean="0"/>
            <a:t>Meaning: CALL POLICE!</a:t>
          </a:r>
          <a:endParaRPr lang="en-US" dirty="0"/>
        </a:p>
      </dgm:t>
    </dgm:pt>
    <dgm:pt modelId="{F0DDD95E-8EFD-44E3-B52C-3C44688A10F4}" type="parTrans" cxnId="{6E4E60F8-30DC-4934-8302-874DF1AA791F}">
      <dgm:prSet/>
      <dgm:spPr/>
      <dgm:t>
        <a:bodyPr/>
        <a:lstStyle/>
        <a:p>
          <a:endParaRPr lang="en-US"/>
        </a:p>
      </dgm:t>
    </dgm:pt>
    <dgm:pt modelId="{899BDA32-2E1A-42D2-B369-ECAB2671C203}" type="sibTrans" cxnId="{6E4E60F8-30DC-4934-8302-874DF1AA791F}">
      <dgm:prSet/>
      <dgm:spPr/>
      <dgm:t>
        <a:bodyPr/>
        <a:lstStyle/>
        <a:p>
          <a:endParaRPr lang="en-US"/>
        </a:p>
      </dgm:t>
    </dgm:pt>
    <dgm:pt modelId="{848B8086-6994-4FD9-AE30-A6D04E4DE6B4}" type="pres">
      <dgm:prSet presAssocID="{76FFAE44-FEDA-4558-8A23-1F9663BA926A}" presName="linear" presStyleCnt="0">
        <dgm:presLayoutVars>
          <dgm:animLvl val="lvl"/>
          <dgm:resizeHandles val="exact"/>
        </dgm:presLayoutVars>
      </dgm:prSet>
      <dgm:spPr/>
      <dgm:t>
        <a:bodyPr/>
        <a:lstStyle/>
        <a:p>
          <a:endParaRPr lang="en-US"/>
        </a:p>
      </dgm:t>
    </dgm:pt>
    <dgm:pt modelId="{72EA4A14-ABE6-41BD-9EBF-3008C76AD8DE}" type="pres">
      <dgm:prSet presAssocID="{A3A6C5E6-28B2-4D1D-8205-B0D70870CA02}" presName="parentText" presStyleLbl="node1" presStyleIdx="0" presStyleCnt="1">
        <dgm:presLayoutVars>
          <dgm:chMax val="0"/>
          <dgm:bulletEnabled val="1"/>
        </dgm:presLayoutVars>
      </dgm:prSet>
      <dgm:spPr/>
      <dgm:t>
        <a:bodyPr/>
        <a:lstStyle/>
        <a:p>
          <a:endParaRPr lang="en-US"/>
        </a:p>
      </dgm:t>
    </dgm:pt>
  </dgm:ptLst>
  <dgm:cxnLst>
    <dgm:cxn modelId="{F6520F62-F8CD-4F74-8EB4-E4EEA0B46166}" type="presOf" srcId="{76FFAE44-FEDA-4558-8A23-1F9663BA926A}" destId="{848B8086-6994-4FD9-AE30-A6D04E4DE6B4}" srcOrd="0" destOrd="0" presId="urn:microsoft.com/office/officeart/2005/8/layout/vList2"/>
    <dgm:cxn modelId="{6E4E60F8-30DC-4934-8302-874DF1AA791F}" srcId="{76FFAE44-FEDA-4558-8A23-1F9663BA926A}" destId="{A3A6C5E6-28B2-4D1D-8205-B0D70870CA02}" srcOrd="0" destOrd="0" parTransId="{F0DDD95E-8EFD-44E3-B52C-3C44688A10F4}" sibTransId="{899BDA32-2E1A-42D2-B369-ECAB2671C203}"/>
    <dgm:cxn modelId="{0C924CB6-ED56-40E9-9E02-7B18B501BD9E}" type="presOf" srcId="{A3A6C5E6-28B2-4D1D-8205-B0D70870CA02}" destId="{72EA4A14-ABE6-41BD-9EBF-3008C76AD8DE}" srcOrd="0" destOrd="0" presId="urn:microsoft.com/office/officeart/2005/8/layout/vList2"/>
    <dgm:cxn modelId="{103595E8-BE7A-425B-954A-F978AF9D3A17}" type="presParOf" srcId="{848B8086-6994-4FD9-AE30-A6D04E4DE6B4}" destId="{72EA4A14-ABE6-41BD-9EBF-3008C76AD8DE}"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D762EBA-9673-46C8-88E6-0ED11A38319A}"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D2A1DC66-2A11-4C94-AA5F-E08ECA73B088}">
      <dgm:prSet/>
      <dgm:spPr/>
      <dgm:t>
        <a:bodyPr/>
        <a:lstStyle/>
        <a:p>
          <a:r>
            <a:rPr lang="en-US" b="1" dirty="0"/>
            <a:t>A security guard in North Carolina may assist law enforcement officers in effecting arrests and preventing escapes from custody when requested to do so by the law enforcement officer.</a:t>
          </a:r>
          <a:endParaRPr lang="en-US" dirty="0"/>
        </a:p>
      </dgm:t>
    </dgm:pt>
    <dgm:pt modelId="{7DA71CF3-6041-479A-AD7A-3687C5D325AD}" type="parTrans" cxnId="{64777FBD-CF7C-4BD7-9544-ED1E6D718220}">
      <dgm:prSet/>
      <dgm:spPr/>
      <dgm:t>
        <a:bodyPr/>
        <a:lstStyle/>
        <a:p>
          <a:endParaRPr lang="en-US"/>
        </a:p>
      </dgm:t>
    </dgm:pt>
    <dgm:pt modelId="{7DE77EFA-A298-4D7E-8FF6-61E1ED3553BE}" type="sibTrans" cxnId="{64777FBD-CF7C-4BD7-9544-ED1E6D718220}">
      <dgm:prSet/>
      <dgm:spPr/>
      <dgm:t>
        <a:bodyPr/>
        <a:lstStyle/>
        <a:p>
          <a:endParaRPr lang="en-US"/>
        </a:p>
      </dgm:t>
    </dgm:pt>
    <dgm:pt modelId="{45FBFBF3-B962-4566-A877-E9A9011B14C5}">
      <dgm:prSet/>
      <dgm:spPr/>
      <dgm:t>
        <a:bodyPr/>
        <a:lstStyle/>
        <a:p>
          <a:r>
            <a:rPr lang="en-US" b="1" dirty="0"/>
            <a:t>A  security guard does not incur civil or criminal liability for an invalid arrest unless the security guard knows the arrest is invalid</a:t>
          </a:r>
          <a:r>
            <a:rPr lang="en-US" b="1" dirty="0" smtClean="0"/>
            <a:t>. (Myth, legend, wives’ tale, nonsense) </a:t>
          </a:r>
          <a:endParaRPr lang="en-US" dirty="0"/>
        </a:p>
      </dgm:t>
    </dgm:pt>
    <dgm:pt modelId="{61210060-66C2-4B2C-A76B-BD699A2D1A16}" type="parTrans" cxnId="{C6E0CC52-73E2-45E5-8131-DBA59667514A}">
      <dgm:prSet/>
      <dgm:spPr/>
      <dgm:t>
        <a:bodyPr/>
        <a:lstStyle/>
        <a:p>
          <a:endParaRPr lang="en-US"/>
        </a:p>
      </dgm:t>
    </dgm:pt>
    <dgm:pt modelId="{A95F7399-4436-4FE4-9ADA-EAD8D151F264}" type="sibTrans" cxnId="{C6E0CC52-73E2-45E5-8131-DBA59667514A}">
      <dgm:prSet/>
      <dgm:spPr/>
      <dgm:t>
        <a:bodyPr/>
        <a:lstStyle/>
        <a:p>
          <a:endParaRPr lang="en-US"/>
        </a:p>
      </dgm:t>
    </dgm:pt>
    <dgm:pt modelId="{4CBC6DDE-D114-4CD2-9314-ACA1B5A8095D}">
      <dgm:prSet/>
      <dgm:spPr/>
      <dgm:t>
        <a:bodyPr/>
        <a:lstStyle/>
        <a:p>
          <a:r>
            <a:rPr lang="en-US" b="1" dirty="0"/>
            <a:t>There is no justification for willful, malicious or criminally negligent conduct by a security guard who injures or endangers any person or property, nor is there any excuse or justification for the use of unreasonable or excessive force.</a:t>
          </a:r>
          <a:endParaRPr lang="en-US" dirty="0"/>
        </a:p>
      </dgm:t>
    </dgm:pt>
    <dgm:pt modelId="{8376001E-4C47-480D-AB8B-5BC8AED4115A}" type="parTrans" cxnId="{46C07792-27EF-49EE-BA8F-B6D68FC000D0}">
      <dgm:prSet/>
      <dgm:spPr/>
      <dgm:t>
        <a:bodyPr/>
        <a:lstStyle/>
        <a:p>
          <a:endParaRPr lang="en-US"/>
        </a:p>
      </dgm:t>
    </dgm:pt>
    <dgm:pt modelId="{91011AD4-4288-42D2-8C9F-132A8779EA31}" type="sibTrans" cxnId="{46C07792-27EF-49EE-BA8F-B6D68FC000D0}">
      <dgm:prSet/>
      <dgm:spPr/>
      <dgm:t>
        <a:bodyPr/>
        <a:lstStyle/>
        <a:p>
          <a:endParaRPr lang="en-US"/>
        </a:p>
      </dgm:t>
    </dgm:pt>
    <dgm:pt modelId="{BA3535B4-5A12-4D24-B8D9-7C312BC14E1E}" type="pres">
      <dgm:prSet presAssocID="{BD762EBA-9673-46C8-88E6-0ED11A38319A}" presName="linear" presStyleCnt="0">
        <dgm:presLayoutVars>
          <dgm:animLvl val="lvl"/>
          <dgm:resizeHandles val="exact"/>
        </dgm:presLayoutVars>
      </dgm:prSet>
      <dgm:spPr/>
      <dgm:t>
        <a:bodyPr/>
        <a:lstStyle/>
        <a:p>
          <a:endParaRPr lang="en-US"/>
        </a:p>
      </dgm:t>
    </dgm:pt>
    <dgm:pt modelId="{8BB52A78-824E-4723-BFA2-4A8BD198DB6F}" type="pres">
      <dgm:prSet presAssocID="{D2A1DC66-2A11-4C94-AA5F-E08ECA73B088}" presName="parentText" presStyleLbl="node1" presStyleIdx="0" presStyleCnt="3" custScaleY="95028">
        <dgm:presLayoutVars>
          <dgm:chMax val="0"/>
          <dgm:bulletEnabled val="1"/>
        </dgm:presLayoutVars>
      </dgm:prSet>
      <dgm:spPr/>
      <dgm:t>
        <a:bodyPr/>
        <a:lstStyle/>
        <a:p>
          <a:endParaRPr lang="en-US"/>
        </a:p>
      </dgm:t>
    </dgm:pt>
    <dgm:pt modelId="{A243C998-DFF7-4495-919E-80E1EF1E884A}" type="pres">
      <dgm:prSet presAssocID="{7DE77EFA-A298-4D7E-8FF6-61E1ED3553BE}" presName="spacer" presStyleCnt="0"/>
      <dgm:spPr/>
    </dgm:pt>
    <dgm:pt modelId="{52CFD132-43DE-4792-9878-F65D50AEFB13}" type="pres">
      <dgm:prSet presAssocID="{45FBFBF3-B962-4566-A877-E9A9011B14C5}" presName="parentText" presStyleLbl="node1" presStyleIdx="1" presStyleCnt="3">
        <dgm:presLayoutVars>
          <dgm:chMax val="0"/>
          <dgm:bulletEnabled val="1"/>
        </dgm:presLayoutVars>
      </dgm:prSet>
      <dgm:spPr/>
      <dgm:t>
        <a:bodyPr/>
        <a:lstStyle/>
        <a:p>
          <a:endParaRPr lang="en-US"/>
        </a:p>
      </dgm:t>
    </dgm:pt>
    <dgm:pt modelId="{059346A4-6325-4C13-B6FF-3B53582EE9B1}" type="pres">
      <dgm:prSet presAssocID="{A95F7399-4436-4FE4-9ADA-EAD8D151F264}" presName="spacer" presStyleCnt="0"/>
      <dgm:spPr/>
    </dgm:pt>
    <dgm:pt modelId="{21D82109-5872-4B5B-B306-FF2EB8DBB0D8}" type="pres">
      <dgm:prSet presAssocID="{4CBC6DDE-D114-4CD2-9314-ACA1B5A8095D}" presName="parentText" presStyleLbl="node1" presStyleIdx="2" presStyleCnt="3">
        <dgm:presLayoutVars>
          <dgm:chMax val="0"/>
          <dgm:bulletEnabled val="1"/>
        </dgm:presLayoutVars>
      </dgm:prSet>
      <dgm:spPr/>
      <dgm:t>
        <a:bodyPr/>
        <a:lstStyle/>
        <a:p>
          <a:endParaRPr lang="en-US"/>
        </a:p>
      </dgm:t>
    </dgm:pt>
  </dgm:ptLst>
  <dgm:cxnLst>
    <dgm:cxn modelId="{64777FBD-CF7C-4BD7-9544-ED1E6D718220}" srcId="{BD762EBA-9673-46C8-88E6-0ED11A38319A}" destId="{D2A1DC66-2A11-4C94-AA5F-E08ECA73B088}" srcOrd="0" destOrd="0" parTransId="{7DA71CF3-6041-479A-AD7A-3687C5D325AD}" sibTransId="{7DE77EFA-A298-4D7E-8FF6-61E1ED3553BE}"/>
    <dgm:cxn modelId="{7E7C3859-0E0C-4856-9617-55234160862E}" type="presOf" srcId="{BD762EBA-9673-46C8-88E6-0ED11A38319A}" destId="{BA3535B4-5A12-4D24-B8D9-7C312BC14E1E}" srcOrd="0" destOrd="0" presId="urn:microsoft.com/office/officeart/2005/8/layout/vList2"/>
    <dgm:cxn modelId="{C6E0CC52-73E2-45E5-8131-DBA59667514A}" srcId="{BD762EBA-9673-46C8-88E6-0ED11A38319A}" destId="{45FBFBF3-B962-4566-A877-E9A9011B14C5}" srcOrd="1" destOrd="0" parTransId="{61210060-66C2-4B2C-A76B-BD699A2D1A16}" sibTransId="{A95F7399-4436-4FE4-9ADA-EAD8D151F264}"/>
    <dgm:cxn modelId="{46C07792-27EF-49EE-BA8F-B6D68FC000D0}" srcId="{BD762EBA-9673-46C8-88E6-0ED11A38319A}" destId="{4CBC6DDE-D114-4CD2-9314-ACA1B5A8095D}" srcOrd="2" destOrd="0" parTransId="{8376001E-4C47-480D-AB8B-5BC8AED4115A}" sibTransId="{91011AD4-4288-42D2-8C9F-132A8779EA31}"/>
    <dgm:cxn modelId="{17BB711B-04F2-4B49-8912-B9D8BB01CB98}" type="presOf" srcId="{D2A1DC66-2A11-4C94-AA5F-E08ECA73B088}" destId="{8BB52A78-824E-4723-BFA2-4A8BD198DB6F}" srcOrd="0" destOrd="0" presId="urn:microsoft.com/office/officeart/2005/8/layout/vList2"/>
    <dgm:cxn modelId="{F2F37B2F-1DC9-43A1-A911-2A5AEB48DEA2}" type="presOf" srcId="{45FBFBF3-B962-4566-A877-E9A9011B14C5}" destId="{52CFD132-43DE-4792-9878-F65D50AEFB13}" srcOrd="0" destOrd="0" presId="urn:microsoft.com/office/officeart/2005/8/layout/vList2"/>
    <dgm:cxn modelId="{8282867E-B501-4442-BE7A-53D48888A48D}" type="presOf" srcId="{4CBC6DDE-D114-4CD2-9314-ACA1B5A8095D}" destId="{21D82109-5872-4B5B-B306-FF2EB8DBB0D8}" srcOrd="0" destOrd="0" presId="urn:microsoft.com/office/officeart/2005/8/layout/vList2"/>
    <dgm:cxn modelId="{ABBD64F5-0B69-4DCA-8D88-CAB9678AECE5}" type="presParOf" srcId="{BA3535B4-5A12-4D24-B8D9-7C312BC14E1E}" destId="{8BB52A78-824E-4723-BFA2-4A8BD198DB6F}" srcOrd="0" destOrd="0" presId="urn:microsoft.com/office/officeart/2005/8/layout/vList2"/>
    <dgm:cxn modelId="{B58D5E67-6DD6-4C07-8226-44E0388085BF}" type="presParOf" srcId="{BA3535B4-5A12-4D24-B8D9-7C312BC14E1E}" destId="{A243C998-DFF7-4495-919E-80E1EF1E884A}" srcOrd="1" destOrd="0" presId="urn:microsoft.com/office/officeart/2005/8/layout/vList2"/>
    <dgm:cxn modelId="{656B7F3B-189F-481D-A7E1-F5273070ED84}" type="presParOf" srcId="{BA3535B4-5A12-4D24-B8D9-7C312BC14E1E}" destId="{52CFD132-43DE-4792-9878-F65D50AEFB13}" srcOrd="2" destOrd="0" presId="urn:microsoft.com/office/officeart/2005/8/layout/vList2"/>
    <dgm:cxn modelId="{79A5B0E5-51BF-4D48-A48B-829CDF533A51}" type="presParOf" srcId="{BA3535B4-5A12-4D24-B8D9-7C312BC14E1E}" destId="{059346A4-6325-4C13-B6FF-3B53582EE9B1}" srcOrd="3" destOrd="0" presId="urn:microsoft.com/office/officeart/2005/8/layout/vList2"/>
    <dgm:cxn modelId="{598FD7FF-E1E1-4C69-8419-5F73CAEC2019}" type="presParOf" srcId="{BA3535B4-5A12-4D24-B8D9-7C312BC14E1E}" destId="{21D82109-5872-4B5B-B306-FF2EB8DBB0D8}"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F56234F-4B94-4391-ACAC-87CC83FC7D86}" type="doc">
      <dgm:prSet loTypeId="urn:microsoft.com/office/officeart/2018/5/layout/IconCircle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B71A2C38-5A99-439D-8A38-C2E93DE148EA}">
      <dgm:prSet custT="1"/>
      <dgm:spPr/>
      <dgm:t>
        <a:bodyPr/>
        <a:lstStyle/>
        <a:p>
          <a:pPr>
            <a:defRPr cap="all"/>
          </a:pPr>
          <a:r>
            <a:rPr lang="en-US" sz="2000" b="1" dirty="0"/>
            <a:t>Be professional</a:t>
          </a:r>
          <a:endParaRPr lang="en-US" sz="2000" dirty="0"/>
        </a:p>
      </dgm:t>
    </dgm:pt>
    <dgm:pt modelId="{1689C6D5-6351-4448-83E4-38CA79F48F94}" type="parTrans" cxnId="{BD1CFAA9-E428-4192-A3A0-02674FA42DAA}">
      <dgm:prSet/>
      <dgm:spPr/>
      <dgm:t>
        <a:bodyPr/>
        <a:lstStyle/>
        <a:p>
          <a:endParaRPr lang="en-US"/>
        </a:p>
      </dgm:t>
    </dgm:pt>
    <dgm:pt modelId="{94527407-F713-4991-88A9-E5A245C82C4B}" type="sibTrans" cxnId="{BD1CFAA9-E428-4192-A3A0-02674FA42DAA}">
      <dgm:prSet/>
      <dgm:spPr/>
      <dgm:t>
        <a:bodyPr/>
        <a:lstStyle/>
        <a:p>
          <a:endParaRPr lang="en-US"/>
        </a:p>
      </dgm:t>
    </dgm:pt>
    <dgm:pt modelId="{6A4ACBC7-1D62-4361-B58E-5A26141B88B6}">
      <dgm:prSet custT="1"/>
      <dgm:spPr/>
      <dgm:t>
        <a:bodyPr/>
        <a:lstStyle/>
        <a:p>
          <a:pPr>
            <a:defRPr cap="all"/>
          </a:pPr>
          <a:r>
            <a:rPr lang="en-US" sz="2000" b="1" dirty="0"/>
            <a:t>Always remain alert </a:t>
          </a:r>
          <a:endParaRPr lang="en-US" sz="2000" dirty="0"/>
        </a:p>
      </dgm:t>
    </dgm:pt>
    <dgm:pt modelId="{6F4EFD0D-7EA8-4303-8ADA-CAE5CDD503F8}" type="parTrans" cxnId="{8C5774E0-F1D8-4D55-92F9-546629A138D9}">
      <dgm:prSet/>
      <dgm:spPr/>
      <dgm:t>
        <a:bodyPr/>
        <a:lstStyle/>
        <a:p>
          <a:endParaRPr lang="en-US"/>
        </a:p>
      </dgm:t>
    </dgm:pt>
    <dgm:pt modelId="{9E95949D-1330-4E9C-9034-B672F76C3580}" type="sibTrans" cxnId="{8C5774E0-F1D8-4D55-92F9-546629A138D9}">
      <dgm:prSet/>
      <dgm:spPr/>
      <dgm:t>
        <a:bodyPr/>
        <a:lstStyle/>
        <a:p>
          <a:endParaRPr lang="en-US"/>
        </a:p>
      </dgm:t>
    </dgm:pt>
    <dgm:pt modelId="{4614CC37-0D09-47A9-977C-4BC78E69DD7F}">
      <dgm:prSet custT="1"/>
      <dgm:spPr/>
      <dgm:t>
        <a:bodyPr/>
        <a:lstStyle/>
        <a:p>
          <a:pPr>
            <a:defRPr cap="all"/>
          </a:pPr>
          <a:r>
            <a:rPr lang="en-US" sz="2000" b="1" dirty="0"/>
            <a:t>Be prepared to protect yourself as     well as others</a:t>
          </a:r>
          <a:endParaRPr lang="en-US" sz="2000" dirty="0"/>
        </a:p>
      </dgm:t>
    </dgm:pt>
    <dgm:pt modelId="{13D05162-2D14-4C0C-B2A1-218889766C01}" type="parTrans" cxnId="{DC78D905-EF37-407F-B09D-9A3C1BEAAD09}">
      <dgm:prSet/>
      <dgm:spPr/>
      <dgm:t>
        <a:bodyPr/>
        <a:lstStyle/>
        <a:p>
          <a:endParaRPr lang="en-US"/>
        </a:p>
      </dgm:t>
    </dgm:pt>
    <dgm:pt modelId="{0D12C5C5-C43B-4A21-A736-F67295387520}" type="sibTrans" cxnId="{DC78D905-EF37-407F-B09D-9A3C1BEAAD09}">
      <dgm:prSet/>
      <dgm:spPr/>
      <dgm:t>
        <a:bodyPr/>
        <a:lstStyle/>
        <a:p>
          <a:endParaRPr lang="en-US"/>
        </a:p>
      </dgm:t>
    </dgm:pt>
    <dgm:pt modelId="{C2F73A59-A1C2-4A6A-A52D-EC40D7032EF6}">
      <dgm:prSet custT="1"/>
      <dgm:spPr/>
      <dgm:t>
        <a:bodyPr/>
        <a:lstStyle/>
        <a:p>
          <a:pPr>
            <a:defRPr cap="all"/>
          </a:pPr>
          <a:r>
            <a:rPr lang="en-US" sz="2000" b="1" dirty="0"/>
            <a:t>Never make a detention alone </a:t>
          </a:r>
          <a:r>
            <a:rPr lang="en-US" sz="2000" b="1" dirty="0" err="1" smtClean="0"/>
            <a:t>iF</a:t>
          </a:r>
          <a:r>
            <a:rPr lang="en-US" sz="2000" b="1" dirty="0" smtClean="0"/>
            <a:t> </a:t>
          </a:r>
          <a:r>
            <a:rPr lang="en-US" sz="2000" b="1" dirty="0"/>
            <a:t>at all possible</a:t>
          </a:r>
          <a:endParaRPr lang="en-US" sz="2300" dirty="0"/>
        </a:p>
      </dgm:t>
    </dgm:pt>
    <dgm:pt modelId="{6D5C2E06-3FA2-4770-BC41-792DEB241868}" type="parTrans" cxnId="{4BD17FFE-7D46-4A7D-88AD-E2F944D65EE4}">
      <dgm:prSet/>
      <dgm:spPr/>
      <dgm:t>
        <a:bodyPr/>
        <a:lstStyle/>
        <a:p>
          <a:endParaRPr lang="en-US"/>
        </a:p>
      </dgm:t>
    </dgm:pt>
    <dgm:pt modelId="{068AAA15-1404-4FDA-B4DE-5319A178C269}" type="sibTrans" cxnId="{4BD17FFE-7D46-4A7D-88AD-E2F944D65EE4}">
      <dgm:prSet/>
      <dgm:spPr/>
      <dgm:t>
        <a:bodyPr/>
        <a:lstStyle/>
        <a:p>
          <a:endParaRPr lang="en-US"/>
        </a:p>
      </dgm:t>
    </dgm:pt>
    <dgm:pt modelId="{C5312536-58CA-4A49-A8BB-35AA31C53155}" type="pres">
      <dgm:prSet presAssocID="{1F56234F-4B94-4391-ACAC-87CC83FC7D86}" presName="root" presStyleCnt="0">
        <dgm:presLayoutVars>
          <dgm:dir/>
          <dgm:resizeHandles val="exact"/>
        </dgm:presLayoutVars>
      </dgm:prSet>
      <dgm:spPr/>
      <dgm:t>
        <a:bodyPr/>
        <a:lstStyle/>
        <a:p>
          <a:endParaRPr lang="en-US"/>
        </a:p>
      </dgm:t>
    </dgm:pt>
    <dgm:pt modelId="{653D8BC4-FF3B-4954-B63B-6917C658F468}" type="pres">
      <dgm:prSet presAssocID="{B71A2C38-5A99-439D-8A38-C2E93DE148EA}" presName="compNode" presStyleCnt="0"/>
      <dgm:spPr/>
    </dgm:pt>
    <dgm:pt modelId="{49620FB5-7974-47FC-A71C-0EE1082670D4}" type="pres">
      <dgm:prSet presAssocID="{B71A2C38-5A99-439D-8A38-C2E93DE148EA}" presName="iconBgRect" presStyleLbl="bgShp" presStyleIdx="0" presStyleCnt="4"/>
      <dgm:spPr/>
    </dgm:pt>
    <dgm:pt modelId="{53DEE45E-63F0-41A7-A55E-325749E8431E}" type="pres">
      <dgm:prSet presAssocID="{B71A2C38-5A99-439D-8A38-C2E93DE148EA}" presName="iconRect" presStyleLbl="node1" presStyleIdx="0" presStyleCnt="4"/>
      <dgm:spPr>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 xmlns:asvg="http://schemas.microsoft.com/office/drawing/2016/SVG/main" r:embed="rId2"/>
              </a:ext>
            </a:extLst>
          </a:blip>
          <a:stretch>
            <a:fillRect/>
          </a:stretch>
        </a:blipFill>
        <a:ln>
          <a:noFill/>
        </a:ln>
      </dgm:spPr>
      <dgm:t>
        <a:bodyPr/>
        <a:lstStyle/>
        <a:p>
          <a:endParaRPr lang="en-US"/>
        </a:p>
      </dgm:t>
      <dgm:extLst>
        <a:ext uri="{E40237B7-FDA0-4F09-8148-C483321AD2D9}">
          <dgm14:cNvPr xmlns:dgm14="http://schemas.microsoft.com/office/drawing/2010/diagram" id="0" name="" descr="Office Worker"/>
        </a:ext>
      </dgm:extLst>
    </dgm:pt>
    <dgm:pt modelId="{4F6AB272-4A57-4374-A30A-EC3B18D0B09E}" type="pres">
      <dgm:prSet presAssocID="{B71A2C38-5A99-439D-8A38-C2E93DE148EA}" presName="spaceRect" presStyleCnt="0"/>
      <dgm:spPr/>
    </dgm:pt>
    <dgm:pt modelId="{FAF3C310-485F-4FA0-B998-0FB2D36574D0}" type="pres">
      <dgm:prSet presAssocID="{B71A2C38-5A99-439D-8A38-C2E93DE148EA}" presName="textRect" presStyleLbl="revTx" presStyleIdx="0" presStyleCnt="4">
        <dgm:presLayoutVars>
          <dgm:chMax val="1"/>
          <dgm:chPref val="1"/>
        </dgm:presLayoutVars>
      </dgm:prSet>
      <dgm:spPr/>
      <dgm:t>
        <a:bodyPr/>
        <a:lstStyle/>
        <a:p>
          <a:endParaRPr lang="en-US"/>
        </a:p>
      </dgm:t>
    </dgm:pt>
    <dgm:pt modelId="{A16970C1-2AD6-462C-AA84-560C4F13BE6F}" type="pres">
      <dgm:prSet presAssocID="{94527407-F713-4991-88A9-E5A245C82C4B}" presName="sibTrans" presStyleCnt="0"/>
      <dgm:spPr/>
    </dgm:pt>
    <dgm:pt modelId="{7FAC3792-957A-4A5C-A499-90A12633B85D}" type="pres">
      <dgm:prSet presAssocID="{6A4ACBC7-1D62-4361-B58E-5A26141B88B6}" presName="compNode" presStyleCnt="0"/>
      <dgm:spPr/>
    </dgm:pt>
    <dgm:pt modelId="{A782551E-A9DD-445F-BA9D-F2E0DACA37FB}" type="pres">
      <dgm:prSet presAssocID="{6A4ACBC7-1D62-4361-B58E-5A26141B88B6}" presName="iconBgRect" presStyleLbl="bgShp" presStyleIdx="1" presStyleCnt="4"/>
      <dgm:spPr/>
    </dgm:pt>
    <dgm:pt modelId="{5CEDD1FD-A252-48F1-96F0-9626F81D259C}" type="pres">
      <dgm:prSet presAssocID="{6A4ACBC7-1D62-4361-B58E-5A26141B88B6}" presName="iconRect" presStyleLbl="node1" presStyleIdx="1" presStyleCnt="4"/>
      <dgm:spPr>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a:blipFill>
        <a:ln>
          <a:noFill/>
        </a:ln>
      </dgm:spPr>
      <dgm:t>
        <a:bodyPr/>
        <a:lstStyle/>
        <a:p>
          <a:endParaRPr lang="en-US"/>
        </a:p>
      </dgm:t>
      <dgm:extLst>
        <a:ext uri="{E40237B7-FDA0-4F09-8148-C483321AD2D9}">
          <dgm14:cNvPr xmlns:dgm14="http://schemas.microsoft.com/office/drawing/2010/diagram" id="0" name="" descr="Warning"/>
        </a:ext>
      </dgm:extLst>
    </dgm:pt>
    <dgm:pt modelId="{E7E5D4C8-364E-4362-BC91-FAE3D27124AF}" type="pres">
      <dgm:prSet presAssocID="{6A4ACBC7-1D62-4361-B58E-5A26141B88B6}" presName="spaceRect" presStyleCnt="0"/>
      <dgm:spPr/>
    </dgm:pt>
    <dgm:pt modelId="{B999147C-B21C-44EA-AFC9-BAF741263C18}" type="pres">
      <dgm:prSet presAssocID="{6A4ACBC7-1D62-4361-B58E-5A26141B88B6}" presName="textRect" presStyleLbl="revTx" presStyleIdx="1" presStyleCnt="4">
        <dgm:presLayoutVars>
          <dgm:chMax val="1"/>
          <dgm:chPref val="1"/>
        </dgm:presLayoutVars>
      </dgm:prSet>
      <dgm:spPr/>
      <dgm:t>
        <a:bodyPr/>
        <a:lstStyle/>
        <a:p>
          <a:endParaRPr lang="en-US"/>
        </a:p>
      </dgm:t>
    </dgm:pt>
    <dgm:pt modelId="{B3B977B9-400E-44D2-9C63-265E9B9E1724}" type="pres">
      <dgm:prSet presAssocID="{9E95949D-1330-4E9C-9034-B672F76C3580}" presName="sibTrans" presStyleCnt="0"/>
      <dgm:spPr/>
    </dgm:pt>
    <dgm:pt modelId="{C9C87AD4-59E6-4CE0-9414-CA1361D1916A}" type="pres">
      <dgm:prSet presAssocID="{4614CC37-0D09-47A9-977C-4BC78E69DD7F}" presName="compNode" presStyleCnt="0"/>
      <dgm:spPr/>
    </dgm:pt>
    <dgm:pt modelId="{C66DA39D-BC5E-45ED-9319-7F66B1A78581}" type="pres">
      <dgm:prSet presAssocID="{4614CC37-0D09-47A9-977C-4BC78E69DD7F}" presName="iconBgRect" presStyleLbl="bgShp" presStyleIdx="2" presStyleCnt="4"/>
      <dgm:spPr/>
    </dgm:pt>
    <dgm:pt modelId="{CE89CB5F-9702-4684-BA29-C531AF8D7E35}" type="pres">
      <dgm:prSet presAssocID="{4614CC37-0D09-47A9-977C-4BC78E69DD7F}" presName="iconRect" presStyleLbl="node1" presStyleIdx="2" presStyleCnt="4"/>
      <dgm:spPr>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a:blipFill>
        <a:ln>
          <a:noFill/>
        </a:ln>
      </dgm:spPr>
      <dgm:t>
        <a:bodyPr/>
        <a:lstStyle/>
        <a:p>
          <a:endParaRPr lang="en-US"/>
        </a:p>
      </dgm:t>
      <dgm:extLst>
        <a:ext uri="{E40237B7-FDA0-4F09-8148-C483321AD2D9}">
          <dgm14:cNvPr xmlns:dgm14="http://schemas.microsoft.com/office/drawing/2010/diagram" id="0" name="" descr="Lighthouse scene"/>
        </a:ext>
      </dgm:extLst>
    </dgm:pt>
    <dgm:pt modelId="{15E0F84F-A802-4B8A-903D-080F259A2925}" type="pres">
      <dgm:prSet presAssocID="{4614CC37-0D09-47A9-977C-4BC78E69DD7F}" presName="spaceRect" presStyleCnt="0"/>
      <dgm:spPr/>
    </dgm:pt>
    <dgm:pt modelId="{2F05E6B1-4872-40E1-A3BE-6ADE7ECB406F}" type="pres">
      <dgm:prSet presAssocID="{4614CC37-0D09-47A9-977C-4BC78E69DD7F}" presName="textRect" presStyleLbl="revTx" presStyleIdx="2" presStyleCnt="4">
        <dgm:presLayoutVars>
          <dgm:chMax val="1"/>
          <dgm:chPref val="1"/>
        </dgm:presLayoutVars>
      </dgm:prSet>
      <dgm:spPr/>
      <dgm:t>
        <a:bodyPr/>
        <a:lstStyle/>
        <a:p>
          <a:endParaRPr lang="en-US"/>
        </a:p>
      </dgm:t>
    </dgm:pt>
    <dgm:pt modelId="{27109AA9-6633-45F5-A222-DF84D86EDE60}" type="pres">
      <dgm:prSet presAssocID="{0D12C5C5-C43B-4A21-A736-F67295387520}" presName="sibTrans" presStyleCnt="0"/>
      <dgm:spPr/>
    </dgm:pt>
    <dgm:pt modelId="{81E8D9BF-20B4-419A-9B62-93DFAF97E821}" type="pres">
      <dgm:prSet presAssocID="{C2F73A59-A1C2-4A6A-A52D-EC40D7032EF6}" presName="compNode" presStyleCnt="0"/>
      <dgm:spPr/>
    </dgm:pt>
    <dgm:pt modelId="{893233B9-4D73-425B-9FE4-F43CEF1F09F5}" type="pres">
      <dgm:prSet presAssocID="{C2F73A59-A1C2-4A6A-A52D-EC40D7032EF6}" presName="iconBgRect" presStyleLbl="bgShp" presStyleIdx="3" presStyleCnt="4"/>
      <dgm:spPr/>
    </dgm:pt>
    <dgm:pt modelId="{B425E05D-53B3-4030-98E5-ECBC72BB634C}" type="pres">
      <dgm:prSet presAssocID="{C2F73A59-A1C2-4A6A-A52D-EC40D7032EF6}" presName="iconRect" presStyleLbl="node1" presStyleIdx="3" presStyleCnt="4"/>
      <dgm:spPr>
        <a:blipFill>
          <a:blip xmlns:r="http://schemas.openxmlformats.org/officeDocument/2006/relationships" r:embed="rId7" cstate="print">
            <a:extLst>
              <a:ext uri="{28A0092B-C50C-407E-A947-70E740481C1C}">
                <a14:useLocalDpi xmlns:a14="http://schemas.microsoft.com/office/drawing/2010/main" val="0"/>
              </a:ext>
              <a:ext uri="{96DAC541-7B7A-43D3-8B79-37D633B846F1}">
                <asvg:svgBlip xmlns="" xmlns:asvg="http://schemas.microsoft.com/office/drawing/2016/SVG/main" r:embed="rId8"/>
              </a:ext>
            </a:extLst>
          </a:blip>
          <a:stretch>
            <a:fillRect/>
          </a:stretch>
        </a:blipFill>
        <a:ln>
          <a:noFill/>
        </a:ln>
      </dgm:spPr>
      <dgm:t>
        <a:bodyPr/>
        <a:lstStyle/>
        <a:p>
          <a:endParaRPr lang="en-US"/>
        </a:p>
      </dgm:t>
      <dgm:extLst>
        <a:ext uri="{E40237B7-FDA0-4F09-8148-C483321AD2D9}">
          <dgm14:cNvPr xmlns:dgm14="http://schemas.microsoft.com/office/drawing/2010/diagram" id="0" name="" descr="Jail"/>
        </a:ext>
      </dgm:extLst>
    </dgm:pt>
    <dgm:pt modelId="{7A4EB53D-A361-49CD-A208-5C9A916091AF}" type="pres">
      <dgm:prSet presAssocID="{C2F73A59-A1C2-4A6A-A52D-EC40D7032EF6}" presName="spaceRect" presStyleCnt="0"/>
      <dgm:spPr/>
    </dgm:pt>
    <dgm:pt modelId="{AB3143B1-B2FA-4937-A30D-E102AE8AD856}" type="pres">
      <dgm:prSet presAssocID="{C2F73A59-A1C2-4A6A-A52D-EC40D7032EF6}" presName="textRect" presStyleLbl="revTx" presStyleIdx="3" presStyleCnt="4">
        <dgm:presLayoutVars>
          <dgm:chMax val="1"/>
          <dgm:chPref val="1"/>
        </dgm:presLayoutVars>
      </dgm:prSet>
      <dgm:spPr/>
      <dgm:t>
        <a:bodyPr/>
        <a:lstStyle/>
        <a:p>
          <a:endParaRPr lang="en-US"/>
        </a:p>
      </dgm:t>
    </dgm:pt>
  </dgm:ptLst>
  <dgm:cxnLst>
    <dgm:cxn modelId="{4BD17FFE-7D46-4A7D-88AD-E2F944D65EE4}" srcId="{1F56234F-4B94-4391-ACAC-87CC83FC7D86}" destId="{C2F73A59-A1C2-4A6A-A52D-EC40D7032EF6}" srcOrd="3" destOrd="0" parTransId="{6D5C2E06-3FA2-4770-BC41-792DEB241868}" sibTransId="{068AAA15-1404-4FDA-B4DE-5319A178C269}"/>
    <dgm:cxn modelId="{6F116F99-5AE9-4E11-92B7-4DB730ED8B23}" type="presOf" srcId="{C2F73A59-A1C2-4A6A-A52D-EC40D7032EF6}" destId="{AB3143B1-B2FA-4937-A30D-E102AE8AD856}" srcOrd="0" destOrd="0" presId="urn:microsoft.com/office/officeart/2018/5/layout/IconCircleLabelList"/>
    <dgm:cxn modelId="{74F93DFA-D00B-4210-8B3F-D59B1F6284D8}" type="presOf" srcId="{6A4ACBC7-1D62-4361-B58E-5A26141B88B6}" destId="{B999147C-B21C-44EA-AFC9-BAF741263C18}" srcOrd="0" destOrd="0" presId="urn:microsoft.com/office/officeart/2018/5/layout/IconCircleLabelList"/>
    <dgm:cxn modelId="{269AE55F-1125-43C8-9364-5FDEB8743EB5}" type="presOf" srcId="{4614CC37-0D09-47A9-977C-4BC78E69DD7F}" destId="{2F05E6B1-4872-40E1-A3BE-6ADE7ECB406F}" srcOrd="0" destOrd="0" presId="urn:microsoft.com/office/officeart/2018/5/layout/IconCircleLabelList"/>
    <dgm:cxn modelId="{DC78D905-EF37-407F-B09D-9A3C1BEAAD09}" srcId="{1F56234F-4B94-4391-ACAC-87CC83FC7D86}" destId="{4614CC37-0D09-47A9-977C-4BC78E69DD7F}" srcOrd="2" destOrd="0" parTransId="{13D05162-2D14-4C0C-B2A1-218889766C01}" sibTransId="{0D12C5C5-C43B-4A21-A736-F67295387520}"/>
    <dgm:cxn modelId="{2A4D6456-19D4-436B-AC68-F64FA2D3AB73}" type="presOf" srcId="{B71A2C38-5A99-439D-8A38-C2E93DE148EA}" destId="{FAF3C310-485F-4FA0-B998-0FB2D36574D0}" srcOrd="0" destOrd="0" presId="urn:microsoft.com/office/officeart/2018/5/layout/IconCircleLabelList"/>
    <dgm:cxn modelId="{96EE2BBE-AAAD-44BD-8146-005FCE06A306}" type="presOf" srcId="{1F56234F-4B94-4391-ACAC-87CC83FC7D86}" destId="{C5312536-58CA-4A49-A8BB-35AA31C53155}" srcOrd="0" destOrd="0" presId="urn:microsoft.com/office/officeart/2018/5/layout/IconCircleLabelList"/>
    <dgm:cxn modelId="{8C5774E0-F1D8-4D55-92F9-546629A138D9}" srcId="{1F56234F-4B94-4391-ACAC-87CC83FC7D86}" destId="{6A4ACBC7-1D62-4361-B58E-5A26141B88B6}" srcOrd="1" destOrd="0" parTransId="{6F4EFD0D-7EA8-4303-8ADA-CAE5CDD503F8}" sibTransId="{9E95949D-1330-4E9C-9034-B672F76C3580}"/>
    <dgm:cxn modelId="{BD1CFAA9-E428-4192-A3A0-02674FA42DAA}" srcId="{1F56234F-4B94-4391-ACAC-87CC83FC7D86}" destId="{B71A2C38-5A99-439D-8A38-C2E93DE148EA}" srcOrd="0" destOrd="0" parTransId="{1689C6D5-6351-4448-83E4-38CA79F48F94}" sibTransId="{94527407-F713-4991-88A9-E5A245C82C4B}"/>
    <dgm:cxn modelId="{50559D6E-3C8B-4524-A076-1DEC1B564971}" type="presParOf" srcId="{C5312536-58CA-4A49-A8BB-35AA31C53155}" destId="{653D8BC4-FF3B-4954-B63B-6917C658F468}" srcOrd="0" destOrd="0" presId="urn:microsoft.com/office/officeart/2018/5/layout/IconCircleLabelList"/>
    <dgm:cxn modelId="{A043FDC1-160B-4940-BE13-C6236A14476D}" type="presParOf" srcId="{653D8BC4-FF3B-4954-B63B-6917C658F468}" destId="{49620FB5-7974-47FC-A71C-0EE1082670D4}" srcOrd="0" destOrd="0" presId="urn:microsoft.com/office/officeart/2018/5/layout/IconCircleLabelList"/>
    <dgm:cxn modelId="{457975D9-1D00-4938-AF59-3EE2D422C1A8}" type="presParOf" srcId="{653D8BC4-FF3B-4954-B63B-6917C658F468}" destId="{53DEE45E-63F0-41A7-A55E-325749E8431E}" srcOrd="1" destOrd="0" presId="urn:microsoft.com/office/officeart/2018/5/layout/IconCircleLabelList"/>
    <dgm:cxn modelId="{0A311FB3-1917-4BFC-89FA-4E461A315D27}" type="presParOf" srcId="{653D8BC4-FF3B-4954-B63B-6917C658F468}" destId="{4F6AB272-4A57-4374-A30A-EC3B18D0B09E}" srcOrd="2" destOrd="0" presId="urn:microsoft.com/office/officeart/2018/5/layout/IconCircleLabelList"/>
    <dgm:cxn modelId="{E1637E3A-0F67-4D79-BCEA-918DEDB7C869}" type="presParOf" srcId="{653D8BC4-FF3B-4954-B63B-6917C658F468}" destId="{FAF3C310-485F-4FA0-B998-0FB2D36574D0}" srcOrd="3" destOrd="0" presId="urn:microsoft.com/office/officeart/2018/5/layout/IconCircleLabelList"/>
    <dgm:cxn modelId="{6317F2AE-BC15-4CD9-943B-CE4988528E90}" type="presParOf" srcId="{C5312536-58CA-4A49-A8BB-35AA31C53155}" destId="{A16970C1-2AD6-462C-AA84-560C4F13BE6F}" srcOrd="1" destOrd="0" presId="urn:microsoft.com/office/officeart/2018/5/layout/IconCircleLabelList"/>
    <dgm:cxn modelId="{FFE7F9FC-5EAB-4CE1-9760-A4CE849939A6}" type="presParOf" srcId="{C5312536-58CA-4A49-A8BB-35AA31C53155}" destId="{7FAC3792-957A-4A5C-A499-90A12633B85D}" srcOrd="2" destOrd="0" presId="urn:microsoft.com/office/officeart/2018/5/layout/IconCircleLabelList"/>
    <dgm:cxn modelId="{1E5AB1FD-E893-47E5-B4C6-F40989BC7244}" type="presParOf" srcId="{7FAC3792-957A-4A5C-A499-90A12633B85D}" destId="{A782551E-A9DD-445F-BA9D-F2E0DACA37FB}" srcOrd="0" destOrd="0" presId="urn:microsoft.com/office/officeart/2018/5/layout/IconCircleLabelList"/>
    <dgm:cxn modelId="{CE84FBE5-4138-4A8C-B94F-F2B94B17C105}" type="presParOf" srcId="{7FAC3792-957A-4A5C-A499-90A12633B85D}" destId="{5CEDD1FD-A252-48F1-96F0-9626F81D259C}" srcOrd="1" destOrd="0" presId="urn:microsoft.com/office/officeart/2018/5/layout/IconCircleLabelList"/>
    <dgm:cxn modelId="{92EF041F-AC0D-4963-9309-1D32D66F9F6C}" type="presParOf" srcId="{7FAC3792-957A-4A5C-A499-90A12633B85D}" destId="{E7E5D4C8-364E-4362-BC91-FAE3D27124AF}" srcOrd="2" destOrd="0" presId="urn:microsoft.com/office/officeart/2018/5/layout/IconCircleLabelList"/>
    <dgm:cxn modelId="{500F2503-8664-44D3-8D2A-10F2BD2D8099}" type="presParOf" srcId="{7FAC3792-957A-4A5C-A499-90A12633B85D}" destId="{B999147C-B21C-44EA-AFC9-BAF741263C18}" srcOrd="3" destOrd="0" presId="urn:microsoft.com/office/officeart/2018/5/layout/IconCircleLabelList"/>
    <dgm:cxn modelId="{3ED64F15-CCF3-4696-B9A9-B5E1524B25F6}" type="presParOf" srcId="{C5312536-58CA-4A49-A8BB-35AA31C53155}" destId="{B3B977B9-400E-44D2-9C63-265E9B9E1724}" srcOrd="3" destOrd="0" presId="urn:microsoft.com/office/officeart/2018/5/layout/IconCircleLabelList"/>
    <dgm:cxn modelId="{8F37DAE0-AE80-43CF-ACDB-47F40CE30B3D}" type="presParOf" srcId="{C5312536-58CA-4A49-A8BB-35AA31C53155}" destId="{C9C87AD4-59E6-4CE0-9414-CA1361D1916A}" srcOrd="4" destOrd="0" presId="urn:microsoft.com/office/officeart/2018/5/layout/IconCircleLabelList"/>
    <dgm:cxn modelId="{AD339E7C-4C8B-47E6-874C-97A810DC9FF0}" type="presParOf" srcId="{C9C87AD4-59E6-4CE0-9414-CA1361D1916A}" destId="{C66DA39D-BC5E-45ED-9319-7F66B1A78581}" srcOrd="0" destOrd="0" presId="urn:microsoft.com/office/officeart/2018/5/layout/IconCircleLabelList"/>
    <dgm:cxn modelId="{DDA10BEB-1051-435D-82D0-390461969B20}" type="presParOf" srcId="{C9C87AD4-59E6-4CE0-9414-CA1361D1916A}" destId="{CE89CB5F-9702-4684-BA29-C531AF8D7E35}" srcOrd="1" destOrd="0" presId="urn:microsoft.com/office/officeart/2018/5/layout/IconCircleLabelList"/>
    <dgm:cxn modelId="{A2737260-6D59-41F0-8A6D-82968AACB9CA}" type="presParOf" srcId="{C9C87AD4-59E6-4CE0-9414-CA1361D1916A}" destId="{15E0F84F-A802-4B8A-903D-080F259A2925}" srcOrd="2" destOrd="0" presId="urn:microsoft.com/office/officeart/2018/5/layout/IconCircleLabelList"/>
    <dgm:cxn modelId="{5795407B-3CEC-4A97-A2AE-61C5E6F0656D}" type="presParOf" srcId="{C9C87AD4-59E6-4CE0-9414-CA1361D1916A}" destId="{2F05E6B1-4872-40E1-A3BE-6ADE7ECB406F}" srcOrd="3" destOrd="0" presId="urn:microsoft.com/office/officeart/2018/5/layout/IconCircleLabelList"/>
    <dgm:cxn modelId="{7E2DB588-5D8D-4125-A9FB-5ED1A81978D9}" type="presParOf" srcId="{C5312536-58CA-4A49-A8BB-35AA31C53155}" destId="{27109AA9-6633-45F5-A222-DF84D86EDE60}" srcOrd="5" destOrd="0" presId="urn:microsoft.com/office/officeart/2018/5/layout/IconCircleLabelList"/>
    <dgm:cxn modelId="{CF518B04-6DE8-49B1-8636-AB9C431F9C73}" type="presParOf" srcId="{C5312536-58CA-4A49-A8BB-35AA31C53155}" destId="{81E8D9BF-20B4-419A-9B62-93DFAF97E821}" srcOrd="6" destOrd="0" presId="urn:microsoft.com/office/officeart/2018/5/layout/IconCircleLabelList"/>
    <dgm:cxn modelId="{51DB1E03-84AA-4844-8AA2-BC40BACA7AEA}" type="presParOf" srcId="{81E8D9BF-20B4-419A-9B62-93DFAF97E821}" destId="{893233B9-4D73-425B-9FE4-F43CEF1F09F5}" srcOrd="0" destOrd="0" presId="urn:microsoft.com/office/officeart/2018/5/layout/IconCircleLabelList"/>
    <dgm:cxn modelId="{32EF6894-D790-4E55-98D1-829AA2B9468C}" type="presParOf" srcId="{81E8D9BF-20B4-419A-9B62-93DFAF97E821}" destId="{B425E05D-53B3-4030-98E5-ECBC72BB634C}" srcOrd="1" destOrd="0" presId="urn:microsoft.com/office/officeart/2018/5/layout/IconCircleLabelList"/>
    <dgm:cxn modelId="{04C42634-F720-4AD1-918F-A2B039AF3B19}" type="presParOf" srcId="{81E8D9BF-20B4-419A-9B62-93DFAF97E821}" destId="{7A4EB53D-A361-49CD-A208-5C9A916091AF}" srcOrd="2" destOrd="0" presId="urn:microsoft.com/office/officeart/2018/5/layout/IconCircleLabelList"/>
    <dgm:cxn modelId="{09D55177-4CB9-4448-9FE5-FE6DB8F732F1}" type="presParOf" srcId="{81E8D9BF-20B4-419A-9B62-93DFAF97E821}" destId="{AB3143B1-B2FA-4937-A30D-E102AE8AD856}" srcOrd="3" destOrd="0" presId="urn:microsoft.com/office/officeart/2018/5/layout/IconCircle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72D9C0E-F76E-4715-9EB6-0FBDA21E69F4}" type="doc">
      <dgm:prSet loTypeId="urn:microsoft.com/office/officeart/2005/8/layout/process2" loCatId="process" qsTypeId="urn:microsoft.com/office/officeart/2005/8/quickstyle/simple1" qsCatId="simple" csTypeId="urn:microsoft.com/office/officeart/2005/8/colors/colorful1" csCatId="colorful" phldr="1"/>
      <dgm:spPr/>
      <dgm:t>
        <a:bodyPr/>
        <a:lstStyle/>
        <a:p>
          <a:endParaRPr lang="en-US"/>
        </a:p>
      </dgm:t>
    </dgm:pt>
    <dgm:pt modelId="{B9304E36-E0EF-4428-8836-651225829416}">
      <dgm:prSet/>
      <dgm:spPr/>
      <dgm:t>
        <a:bodyPr/>
        <a:lstStyle/>
        <a:p>
          <a:r>
            <a:rPr lang="en-US"/>
            <a:t>Client must have an established policy stating that regular inspections or searches will be performed at certain points and times at the facility.</a:t>
          </a:r>
        </a:p>
      </dgm:t>
    </dgm:pt>
    <dgm:pt modelId="{B4B4FF88-FB12-40D0-8EEA-4CD9F4A31926}" type="parTrans" cxnId="{F636E18E-3138-454D-A742-D793076757E7}">
      <dgm:prSet/>
      <dgm:spPr/>
      <dgm:t>
        <a:bodyPr/>
        <a:lstStyle/>
        <a:p>
          <a:endParaRPr lang="en-US"/>
        </a:p>
      </dgm:t>
    </dgm:pt>
    <dgm:pt modelId="{DCBEB3A7-2869-4941-BBC4-9AC2877121A9}" type="sibTrans" cxnId="{F636E18E-3138-454D-A742-D793076757E7}">
      <dgm:prSet/>
      <dgm:spPr/>
      <dgm:t>
        <a:bodyPr/>
        <a:lstStyle/>
        <a:p>
          <a:endParaRPr lang="en-US"/>
        </a:p>
      </dgm:t>
    </dgm:pt>
    <dgm:pt modelId="{F577939D-D691-4134-9503-1A02C2F18F11}">
      <dgm:prSet/>
      <dgm:spPr/>
      <dgm:t>
        <a:bodyPr/>
        <a:lstStyle/>
        <a:p>
          <a:r>
            <a:rPr lang="en-US"/>
            <a:t>All employees must be made aware of this upon becoming an employee.</a:t>
          </a:r>
        </a:p>
      </dgm:t>
    </dgm:pt>
    <dgm:pt modelId="{2DFD42C6-F214-40E3-8197-605BC56D71D4}" type="parTrans" cxnId="{D6066A5E-43BF-4FD3-A17C-891D09AFFA3C}">
      <dgm:prSet/>
      <dgm:spPr/>
      <dgm:t>
        <a:bodyPr/>
        <a:lstStyle/>
        <a:p>
          <a:endParaRPr lang="en-US"/>
        </a:p>
      </dgm:t>
    </dgm:pt>
    <dgm:pt modelId="{77A4CBA1-7221-4991-95B7-B9F6B39E00A8}" type="sibTrans" cxnId="{D6066A5E-43BF-4FD3-A17C-891D09AFFA3C}">
      <dgm:prSet/>
      <dgm:spPr/>
      <dgm:t>
        <a:bodyPr/>
        <a:lstStyle/>
        <a:p>
          <a:endParaRPr lang="en-US"/>
        </a:p>
      </dgm:t>
    </dgm:pt>
    <dgm:pt modelId="{E6A4B6C8-2B6D-4E71-9BCE-9E573DF7C7DC}">
      <dgm:prSet/>
      <dgm:spPr/>
      <dgm:t>
        <a:bodyPr/>
        <a:lstStyle/>
        <a:p>
          <a:r>
            <a:rPr lang="en-US" dirty="0"/>
            <a:t>Employees subject to search do so voluntarily, and no force whatsoever can be applied by a security guard during such a search.</a:t>
          </a:r>
        </a:p>
      </dgm:t>
    </dgm:pt>
    <dgm:pt modelId="{771A030D-56FC-4884-B690-71440C23F1E6}" type="parTrans" cxnId="{A1C231E4-0244-4A5D-B93E-A5DC497B08BB}">
      <dgm:prSet/>
      <dgm:spPr/>
      <dgm:t>
        <a:bodyPr/>
        <a:lstStyle/>
        <a:p>
          <a:endParaRPr lang="en-US"/>
        </a:p>
      </dgm:t>
    </dgm:pt>
    <dgm:pt modelId="{D2A7D22C-D8B8-4E06-A030-A21D307C41BD}" type="sibTrans" cxnId="{A1C231E4-0244-4A5D-B93E-A5DC497B08BB}">
      <dgm:prSet/>
      <dgm:spPr/>
      <dgm:t>
        <a:bodyPr/>
        <a:lstStyle/>
        <a:p>
          <a:endParaRPr lang="en-US"/>
        </a:p>
      </dgm:t>
    </dgm:pt>
    <dgm:pt modelId="{062FAFEA-55A6-40AA-A163-BC4406892BE1}" type="pres">
      <dgm:prSet presAssocID="{472D9C0E-F76E-4715-9EB6-0FBDA21E69F4}" presName="linearFlow" presStyleCnt="0">
        <dgm:presLayoutVars>
          <dgm:resizeHandles val="exact"/>
        </dgm:presLayoutVars>
      </dgm:prSet>
      <dgm:spPr/>
      <dgm:t>
        <a:bodyPr/>
        <a:lstStyle/>
        <a:p>
          <a:endParaRPr lang="en-US"/>
        </a:p>
      </dgm:t>
    </dgm:pt>
    <dgm:pt modelId="{39D237F9-00C9-49EC-A68F-7F90F09D8834}" type="pres">
      <dgm:prSet presAssocID="{B9304E36-E0EF-4428-8836-651225829416}" presName="node" presStyleLbl="node1" presStyleIdx="0" presStyleCnt="3">
        <dgm:presLayoutVars>
          <dgm:bulletEnabled val="1"/>
        </dgm:presLayoutVars>
      </dgm:prSet>
      <dgm:spPr/>
      <dgm:t>
        <a:bodyPr/>
        <a:lstStyle/>
        <a:p>
          <a:endParaRPr lang="en-US"/>
        </a:p>
      </dgm:t>
    </dgm:pt>
    <dgm:pt modelId="{270137B9-2CB7-4914-8BDD-11A5FCCA541E}" type="pres">
      <dgm:prSet presAssocID="{DCBEB3A7-2869-4941-BBC4-9AC2877121A9}" presName="sibTrans" presStyleLbl="sibTrans2D1" presStyleIdx="0" presStyleCnt="2"/>
      <dgm:spPr/>
      <dgm:t>
        <a:bodyPr/>
        <a:lstStyle/>
        <a:p>
          <a:endParaRPr lang="en-US"/>
        </a:p>
      </dgm:t>
    </dgm:pt>
    <dgm:pt modelId="{5AB3B145-A99C-409F-8B1A-1E9C607F8047}" type="pres">
      <dgm:prSet presAssocID="{DCBEB3A7-2869-4941-BBC4-9AC2877121A9}" presName="connectorText" presStyleLbl="sibTrans2D1" presStyleIdx="0" presStyleCnt="2"/>
      <dgm:spPr/>
      <dgm:t>
        <a:bodyPr/>
        <a:lstStyle/>
        <a:p>
          <a:endParaRPr lang="en-US"/>
        </a:p>
      </dgm:t>
    </dgm:pt>
    <dgm:pt modelId="{8AF1D57E-DD4C-4DD5-B5B8-F038918FFBE6}" type="pres">
      <dgm:prSet presAssocID="{F577939D-D691-4134-9503-1A02C2F18F11}" presName="node" presStyleLbl="node1" presStyleIdx="1" presStyleCnt="3">
        <dgm:presLayoutVars>
          <dgm:bulletEnabled val="1"/>
        </dgm:presLayoutVars>
      </dgm:prSet>
      <dgm:spPr/>
      <dgm:t>
        <a:bodyPr/>
        <a:lstStyle/>
        <a:p>
          <a:endParaRPr lang="en-US"/>
        </a:p>
      </dgm:t>
    </dgm:pt>
    <dgm:pt modelId="{B59A0173-D4DC-45F5-BAB3-34224B265368}" type="pres">
      <dgm:prSet presAssocID="{77A4CBA1-7221-4991-95B7-B9F6B39E00A8}" presName="sibTrans" presStyleLbl="sibTrans2D1" presStyleIdx="1" presStyleCnt="2"/>
      <dgm:spPr/>
      <dgm:t>
        <a:bodyPr/>
        <a:lstStyle/>
        <a:p>
          <a:endParaRPr lang="en-US"/>
        </a:p>
      </dgm:t>
    </dgm:pt>
    <dgm:pt modelId="{4CCAC377-752A-4B34-8FE8-71F00FDE199A}" type="pres">
      <dgm:prSet presAssocID="{77A4CBA1-7221-4991-95B7-B9F6B39E00A8}" presName="connectorText" presStyleLbl="sibTrans2D1" presStyleIdx="1" presStyleCnt="2"/>
      <dgm:spPr/>
      <dgm:t>
        <a:bodyPr/>
        <a:lstStyle/>
        <a:p>
          <a:endParaRPr lang="en-US"/>
        </a:p>
      </dgm:t>
    </dgm:pt>
    <dgm:pt modelId="{C6B7071F-CF7F-4F55-AD72-3FAD199E0C24}" type="pres">
      <dgm:prSet presAssocID="{E6A4B6C8-2B6D-4E71-9BCE-9E573DF7C7DC}" presName="node" presStyleLbl="node1" presStyleIdx="2" presStyleCnt="3">
        <dgm:presLayoutVars>
          <dgm:bulletEnabled val="1"/>
        </dgm:presLayoutVars>
      </dgm:prSet>
      <dgm:spPr/>
      <dgm:t>
        <a:bodyPr/>
        <a:lstStyle/>
        <a:p>
          <a:endParaRPr lang="en-US"/>
        </a:p>
      </dgm:t>
    </dgm:pt>
  </dgm:ptLst>
  <dgm:cxnLst>
    <dgm:cxn modelId="{D1D3D8F1-4EF6-4D56-B39E-D9A09FB5A192}" type="presOf" srcId="{E6A4B6C8-2B6D-4E71-9BCE-9E573DF7C7DC}" destId="{C6B7071F-CF7F-4F55-AD72-3FAD199E0C24}" srcOrd="0" destOrd="0" presId="urn:microsoft.com/office/officeart/2005/8/layout/process2"/>
    <dgm:cxn modelId="{F636E18E-3138-454D-A742-D793076757E7}" srcId="{472D9C0E-F76E-4715-9EB6-0FBDA21E69F4}" destId="{B9304E36-E0EF-4428-8836-651225829416}" srcOrd="0" destOrd="0" parTransId="{B4B4FF88-FB12-40D0-8EEA-4CD9F4A31926}" sibTransId="{DCBEB3A7-2869-4941-BBC4-9AC2877121A9}"/>
    <dgm:cxn modelId="{2730DF49-DD56-4F8A-8329-028AA00F70C7}" type="presOf" srcId="{77A4CBA1-7221-4991-95B7-B9F6B39E00A8}" destId="{B59A0173-D4DC-45F5-BAB3-34224B265368}" srcOrd="0" destOrd="0" presId="urn:microsoft.com/office/officeart/2005/8/layout/process2"/>
    <dgm:cxn modelId="{BA85AD43-F52D-45C9-AC4D-0E8A1A7D8994}" type="presOf" srcId="{77A4CBA1-7221-4991-95B7-B9F6B39E00A8}" destId="{4CCAC377-752A-4B34-8FE8-71F00FDE199A}" srcOrd="1" destOrd="0" presId="urn:microsoft.com/office/officeart/2005/8/layout/process2"/>
    <dgm:cxn modelId="{B5745ACF-7FC2-4DF8-909D-AD526FB4E0AF}" type="presOf" srcId="{472D9C0E-F76E-4715-9EB6-0FBDA21E69F4}" destId="{062FAFEA-55A6-40AA-A163-BC4406892BE1}" srcOrd="0" destOrd="0" presId="urn:microsoft.com/office/officeart/2005/8/layout/process2"/>
    <dgm:cxn modelId="{196B72A9-DEDF-44AE-9A4C-58BE29367DBF}" type="presOf" srcId="{F577939D-D691-4134-9503-1A02C2F18F11}" destId="{8AF1D57E-DD4C-4DD5-B5B8-F038918FFBE6}" srcOrd="0" destOrd="0" presId="urn:microsoft.com/office/officeart/2005/8/layout/process2"/>
    <dgm:cxn modelId="{A1C231E4-0244-4A5D-B93E-A5DC497B08BB}" srcId="{472D9C0E-F76E-4715-9EB6-0FBDA21E69F4}" destId="{E6A4B6C8-2B6D-4E71-9BCE-9E573DF7C7DC}" srcOrd="2" destOrd="0" parTransId="{771A030D-56FC-4884-B690-71440C23F1E6}" sibTransId="{D2A7D22C-D8B8-4E06-A030-A21D307C41BD}"/>
    <dgm:cxn modelId="{D6066A5E-43BF-4FD3-A17C-891D09AFFA3C}" srcId="{472D9C0E-F76E-4715-9EB6-0FBDA21E69F4}" destId="{F577939D-D691-4134-9503-1A02C2F18F11}" srcOrd="1" destOrd="0" parTransId="{2DFD42C6-F214-40E3-8197-605BC56D71D4}" sibTransId="{77A4CBA1-7221-4991-95B7-B9F6B39E00A8}"/>
    <dgm:cxn modelId="{4C080A5F-22B7-452A-8CC2-CB711F0A78F0}" type="presOf" srcId="{DCBEB3A7-2869-4941-BBC4-9AC2877121A9}" destId="{5AB3B145-A99C-409F-8B1A-1E9C607F8047}" srcOrd="1" destOrd="0" presId="urn:microsoft.com/office/officeart/2005/8/layout/process2"/>
    <dgm:cxn modelId="{B7B312A1-162F-4B8E-926D-843D18FFC64C}" type="presOf" srcId="{DCBEB3A7-2869-4941-BBC4-9AC2877121A9}" destId="{270137B9-2CB7-4914-8BDD-11A5FCCA541E}" srcOrd="0" destOrd="0" presId="urn:microsoft.com/office/officeart/2005/8/layout/process2"/>
    <dgm:cxn modelId="{D208606E-7B1B-4D07-95AC-2FCC685FA0DD}" type="presOf" srcId="{B9304E36-E0EF-4428-8836-651225829416}" destId="{39D237F9-00C9-49EC-A68F-7F90F09D8834}" srcOrd="0" destOrd="0" presId="urn:microsoft.com/office/officeart/2005/8/layout/process2"/>
    <dgm:cxn modelId="{7F814A77-C24D-4B89-B40C-F8059C2F1380}" type="presParOf" srcId="{062FAFEA-55A6-40AA-A163-BC4406892BE1}" destId="{39D237F9-00C9-49EC-A68F-7F90F09D8834}" srcOrd="0" destOrd="0" presId="urn:microsoft.com/office/officeart/2005/8/layout/process2"/>
    <dgm:cxn modelId="{65EC80A2-B330-4898-8641-EFC7F2A2A8CE}" type="presParOf" srcId="{062FAFEA-55A6-40AA-A163-BC4406892BE1}" destId="{270137B9-2CB7-4914-8BDD-11A5FCCA541E}" srcOrd="1" destOrd="0" presId="urn:microsoft.com/office/officeart/2005/8/layout/process2"/>
    <dgm:cxn modelId="{55442671-D837-4CFD-8A28-AE6BC7F272E1}" type="presParOf" srcId="{270137B9-2CB7-4914-8BDD-11A5FCCA541E}" destId="{5AB3B145-A99C-409F-8B1A-1E9C607F8047}" srcOrd="0" destOrd="0" presId="urn:microsoft.com/office/officeart/2005/8/layout/process2"/>
    <dgm:cxn modelId="{E6395C05-7016-468F-A406-313B2EEE2A07}" type="presParOf" srcId="{062FAFEA-55A6-40AA-A163-BC4406892BE1}" destId="{8AF1D57E-DD4C-4DD5-B5B8-F038918FFBE6}" srcOrd="2" destOrd="0" presId="urn:microsoft.com/office/officeart/2005/8/layout/process2"/>
    <dgm:cxn modelId="{93CB67BE-6CFA-4E82-9496-0ABE2C859A3B}" type="presParOf" srcId="{062FAFEA-55A6-40AA-A163-BC4406892BE1}" destId="{B59A0173-D4DC-45F5-BAB3-34224B265368}" srcOrd="3" destOrd="0" presId="urn:microsoft.com/office/officeart/2005/8/layout/process2"/>
    <dgm:cxn modelId="{2268DA22-909E-4C62-8FA3-282E697EB145}" type="presParOf" srcId="{B59A0173-D4DC-45F5-BAB3-34224B265368}" destId="{4CCAC377-752A-4B34-8FE8-71F00FDE199A}" srcOrd="0" destOrd="0" presId="urn:microsoft.com/office/officeart/2005/8/layout/process2"/>
    <dgm:cxn modelId="{EF04BE03-9E74-4ACB-BB2B-9C563CEEDC87}" type="presParOf" srcId="{062FAFEA-55A6-40AA-A163-BC4406892BE1}" destId="{C6B7071F-CF7F-4F55-AD72-3FAD199E0C24}" srcOrd="4"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65A075-7316-4214-96F2-5382D431EE54}">
      <dsp:nvSpPr>
        <dsp:cNvPr id="0" name=""/>
        <dsp:cNvSpPr/>
      </dsp:nvSpPr>
      <dsp:spPr>
        <a:xfrm>
          <a:off x="879" y="531758"/>
          <a:ext cx="3446412" cy="2067847"/>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t>Manner of Detention – the detention must be in a </a:t>
          </a:r>
          <a:r>
            <a:rPr lang="en-US" sz="2000" b="1" kern="1200" dirty="0"/>
            <a:t>reasonable</a:t>
          </a:r>
          <a:r>
            <a:rPr lang="en-US" sz="2000" kern="1200" dirty="0"/>
            <a:t> manner considering the offense involved and the circumstances of the detention.</a:t>
          </a:r>
        </a:p>
      </dsp:txBody>
      <dsp:txXfrm>
        <a:off x="879" y="531758"/>
        <a:ext cx="3446412" cy="2067847"/>
      </dsp:txXfrm>
    </dsp:sp>
    <dsp:sp modelId="{2566A346-C9C3-4A57-BB2C-F755AB25C052}">
      <dsp:nvSpPr>
        <dsp:cNvPr id="0" name=""/>
        <dsp:cNvSpPr/>
      </dsp:nvSpPr>
      <dsp:spPr>
        <a:xfrm>
          <a:off x="3791933" y="531758"/>
          <a:ext cx="3796706" cy="2067847"/>
        </a:xfrm>
        <a:prstGeom prst="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a:t>Period of Detention – no longer </a:t>
          </a:r>
          <a:r>
            <a:rPr lang="en-US" sz="2000" kern="1200" dirty="0" smtClean="0"/>
            <a:t>than </a:t>
          </a:r>
          <a:r>
            <a:rPr lang="en-US" sz="2000" kern="1200" dirty="0"/>
            <a:t>the time required for the earliest of the following:</a:t>
          </a:r>
        </a:p>
        <a:p>
          <a:pPr marL="171450" lvl="1" indent="-171450" algn="l" defTabSz="711200">
            <a:lnSpc>
              <a:spcPct val="90000"/>
            </a:lnSpc>
            <a:spcBef>
              <a:spcPct val="0"/>
            </a:spcBef>
            <a:spcAft>
              <a:spcPct val="15000"/>
            </a:spcAft>
            <a:buChar char="••"/>
          </a:pPr>
          <a:r>
            <a:rPr lang="en-US" sz="1600" kern="1200" dirty="0"/>
            <a:t>a. Determination that no offense has  been committed.</a:t>
          </a:r>
        </a:p>
        <a:p>
          <a:pPr marL="171450" lvl="1" indent="-171450" algn="l" defTabSz="711200">
            <a:lnSpc>
              <a:spcPct val="90000"/>
            </a:lnSpc>
            <a:spcBef>
              <a:spcPct val="0"/>
            </a:spcBef>
            <a:spcAft>
              <a:spcPct val="15000"/>
            </a:spcAft>
            <a:buChar char="••"/>
          </a:pPr>
          <a:r>
            <a:rPr lang="en-US" sz="1600" kern="1200" dirty="0"/>
            <a:t>b. Surrender of the detained person to a law enforcement officer.</a:t>
          </a:r>
        </a:p>
      </dsp:txBody>
      <dsp:txXfrm>
        <a:off x="3791933" y="531758"/>
        <a:ext cx="3796706" cy="206784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EA4A14-ABE6-41BD-9EBF-3008C76AD8DE}">
      <dsp:nvSpPr>
        <dsp:cNvPr id="0" name=""/>
        <dsp:cNvSpPr/>
      </dsp:nvSpPr>
      <dsp:spPr>
        <a:xfrm>
          <a:off x="0" y="240012"/>
          <a:ext cx="4885203" cy="540540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a:lnSpc>
              <a:spcPct val="90000"/>
            </a:lnSpc>
            <a:spcBef>
              <a:spcPct val="0"/>
            </a:spcBef>
            <a:spcAft>
              <a:spcPct val="35000"/>
            </a:spcAft>
          </a:pPr>
          <a:r>
            <a:rPr lang="en-US" sz="3300" b="1" kern="1200" dirty="0"/>
            <a:t>If a person under the age of 18 is detained, the security guard must make a reasonable effort to call or notify the parent or guardian of the minor in order to avoid civil liability</a:t>
          </a:r>
          <a:r>
            <a:rPr lang="en-US" sz="3300" b="1" kern="1200" dirty="0" smtClean="0"/>
            <a:t>.</a:t>
          </a:r>
          <a:br>
            <a:rPr lang="en-US" sz="3300" b="1" kern="1200" dirty="0" smtClean="0"/>
          </a:br>
          <a:r>
            <a:rPr lang="en-US" sz="3300" b="1" kern="1200" dirty="0" smtClean="0"/>
            <a:t/>
          </a:r>
          <a:br>
            <a:rPr lang="en-US" sz="3300" b="1" kern="1200" dirty="0" smtClean="0"/>
          </a:br>
          <a:r>
            <a:rPr lang="en-US" sz="3300" b="1" kern="1200" dirty="0" smtClean="0"/>
            <a:t>Meaning: CALL POLICE!</a:t>
          </a:r>
          <a:endParaRPr lang="en-US" sz="3300" kern="1200" dirty="0"/>
        </a:p>
      </dsp:txBody>
      <dsp:txXfrm>
        <a:off x="238476" y="478488"/>
        <a:ext cx="4408251" cy="492844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B52A78-824E-4723-BFA2-4A8BD198DB6F}">
      <dsp:nvSpPr>
        <dsp:cNvPr id="0" name=""/>
        <dsp:cNvSpPr/>
      </dsp:nvSpPr>
      <dsp:spPr>
        <a:xfrm>
          <a:off x="0" y="6364"/>
          <a:ext cx="4885203" cy="1856335"/>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US" sz="1900" b="1" kern="1200" dirty="0"/>
            <a:t>A security guard in North Carolina may assist law enforcement officers in effecting arrests and preventing escapes from custody when requested to do so by the law enforcement officer.</a:t>
          </a:r>
          <a:endParaRPr lang="en-US" sz="1900" kern="1200" dirty="0"/>
        </a:p>
      </dsp:txBody>
      <dsp:txXfrm>
        <a:off x="90619" y="96983"/>
        <a:ext cx="4703965" cy="1675097"/>
      </dsp:txXfrm>
    </dsp:sp>
    <dsp:sp modelId="{52CFD132-43DE-4792-9878-F65D50AEFB13}">
      <dsp:nvSpPr>
        <dsp:cNvPr id="0" name=""/>
        <dsp:cNvSpPr/>
      </dsp:nvSpPr>
      <dsp:spPr>
        <a:xfrm>
          <a:off x="0" y="1917419"/>
          <a:ext cx="4885203" cy="1953461"/>
        </a:xfrm>
        <a:prstGeom prst="roundRect">
          <a:avLst/>
        </a:prstGeom>
        <a:solidFill>
          <a:schemeClr val="accent2">
            <a:hueOff val="-727682"/>
            <a:satOff val="-4196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US" sz="1900" b="1" kern="1200" dirty="0"/>
            <a:t>A  security guard does not incur civil or criminal liability for an invalid arrest unless the security guard knows the arrest is invalid</a:t>
          </a:r>
          <a:r>
            <a:rPr lang="en-US" sz="1900" b="1" kern="1200" dirty="0" smtClean="0"/>
            <a:t>. (Myth, legend, wives’ tale, nonsense) </a:t>
          </a:r>
          <a:endParaRPr lang="en-US" sz="1900" kern="1200" dirty="0"/>
        </a:p>
      </dsp:txBody>
      <dsp:txXfrm>
        <a:off x="95360" y="2012779"/>
        <a:ext cx="4694483" cy="1762741"/>
      </dsp:txXfrm>
    </dsp:sp>
    <dsp:sp modelId="{21D82109-5872-4B5B-B306-FF2EB8DBB0D8}">
      <dsp:nvSpPr>
        <dsp:cNvPr id="0" name=""/>
        <dsp:cNvSpPr/>
      </dsp:nvSpPr>
      <dsp:spPr>
        <a:xfrm>
          <a:off x="0" y="3925600"/>
          <a:ext cx="4885203" cy="1953461"/>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US" sz="1900" b="1" kern="1200" dirty="0"/>
            <a:t>There is no justification for willful, malicious or criminally negligent conduct by a security guard who injures or endangers any person or property, nor is there any excuse or justification for the use of unreasonable or excessive force.</a:t>
          </a:r>
          <a:endParaRPr lang="en-US" sz="1900" kern="1200" dirty="0"/>
        </a:p>
      </dsp:txBody>
      <dsp:txXfrm>
        <a:off x="95360" y="4020960"/>
        <a:ext cx="4694483" cy="176274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620FB5-7974-47FC-A71C-0EE1082670D4}">
      <dsp:nvSpPr>
        <dsp:cNvPr id="0" name=""/>
        <dsp:cNvSpPr/>
      </dsp:nvSpPr>
      <dsp:spPr>
        <a:xfrm>
          <a:off x="750053" y="63531"/>
          <a:ext cx="1156811" cy="1156811"/>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3DEE45E-63F0-41A7-A55E-325749E8431E}">
      <dsp:nvSpPr>
        <dsp:cNvPr id="0" name=""/>
        <dsp:cNvSpPr/>
      </dsp:nvSpPr>
      <dsp:spPr>
        <a:xfrm>
          <a:off x="996586" y="310064"/>
          <a:ext cx="663744" cy="663744"/>
        </a:xfrm>
        <a:prstGeom prst="rect">
          <a:avLst/>
        </a:prstGeom>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AF3C310-485F-4FA0-B998-0FB2D36574D0}">
      <dsp:nvSpPr>
        <dsp:cNvPr id="0" name=""/>
        <dsp:cNvSpPr/>
      </dsp:nvSpPr>
      <dsp:spPr>
        <a:xfrm>
          <a:off x="380252" y="1580661"/>
          <a:ext cx="1896412" cy="1125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889000">
            <a:lnSpc>
              <a:spcPct val="90000"/>
            </a:lnSpc>
            <a:spcBef>
              <a:spcPct val="0"/>
            </a:spcBef>
            <a:spcAft>
              <a:spcPct val="35000"/>
            </a:spcAft>
            <a:defRPr cap="all"/>
          </a:pPr>
          <a:r>
            <a:rPr lang="en-US" sz="2000" b="1" kern="1200" dirty="0"/>
            <a:t>Be professional</a:t>
          </a:r>
          <a:endParaRPr lang="en-US" sz="2000" kern="1200" dirty="0"/>
        </a:p>
      </dsp:txBody>
      <dsp:txXfrm>
        <a:off x="380252" y="1580661"/>
        <a:ext cx="1896412" cy="1125000"/>
      </dsp:txXfrm>
    </dsp:sp>
    <dsp:sp modelId="{A782551E-A9DD-445F-BA9D-F2E0DACA37FB}">
      <dsp:nvSpPr>
        <dsp:cNvPr id="0" name=""/>
        <dsp:cNvSpPr/>
      </dsp:nvSpPr>
      <dsp:spPr>
        <a:xfrm>
          <a:off x="2978338" y="63531"/>
          <a:ext cx="1156811" cy="1156811"/>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CEDD1FD-A252-48F1-96F0-9626F81D259C}">
      <dsp:nvSpPr>
        <dsp:cNvPr id="0" name=""/>
        <dsp:cNvSpPr/>
      </dsp:nvSpPr>
      <dsp:spPr>
        <a:xfrm>
          <a:off x="3224871" y="310064"/>
          <a:ext cx="663744" cy="663744"/>
        </a:xfrm>
        <a:prstGeom prst="rect">
          <a:avLst/>
        </a:prstGeom>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999147C-B21C-44EA-AFC9-BAF741263C18}">
      <dsp:nvSpPr>
        <dsp:cNvPr id="0" name=""/>
        <dsp:cNvSpPr/>
      </dsp:nvSpPr>
      <dsp:spPr>
        <a:xfrm>
          <a:off x="2608537" y="1580661"/>
          <a:ext cx="1896412" cy="1125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889000">
            <a:lnSpc>
              <a:spcPct val="90000"/>
            </a:lnSpc>
            <a:spcBef>
              <a:spcPct val="0"/>
            </a:spcBef>
            <a:spcAft>
              <a:spcPct val="35000"/>
            </a:spcAft>
            <a:defRPr cap="all"/>
          </a:pPr>
          <a:r>
            <a:rPr lang="en-US" sz="2000" b="1" kern="1200" dirty="0"/>
            <a:t>Always remain alert </a:t>
          </a:r>
          <a:endParaRPr lang="en-US" sz="2000" kern="1200" dirty="0"/>
        </a:p>
      </dsp:txBody>
      <dsp:txXfrm>
        <a:off x="2608537" y="1580661"/>
        <a:ext cx="1896412" cy="1125000"/>
      </dsp:txXfrm>
    </dsp:sp>
    <dsp:sp modelId="{C66DA39D-BC5E-45ED-9319-7F66B1A78581}">
      <dsp:nvSpPr>
        <dsp:cNvPr id="0" name=""/>
        <dsp:cNvSpPr/>
      </dsp:nvSpPr>
      <dsp:spPr>
        <a:xfrm>
          <a:off x="750053" y="3179764"/>
          <a:ext cx="1156811" cy="1156811"/>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E89CB5F-9702-4684-BA29-C531AF8D7E35}">
      <dsp:nvSpPr>
        <dsp:cNvPr id="0" name=""/>
        <dsp:cNvSpPr/>
      </dsp:nvSpPr>
      <dsp:spPr>
        <a:xfrm>
          <a:off x="996586" y="3426298"/>
          <a:ext cx="663744" cy="663744"/>
        </a:xfrm>
        <a:prstGeom prst="rect">
          <a:avLst/>
        </a:prstGeom>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F05E6B1-4872-40E1-A3BE-6ADE7ECB406F}">
      <dsp:nvSpPr>
        <dsp:cNvPr id="0" name=""/>
        <dsp:cNvSpPr/>
      </dsp:nvSpPr>
      <dsp:spPr>
        <a:xfrm>
          <a:off x="380252" y="4696894"/>
          <a:ext cx="1896412" cy="1125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889000">
            <a:lnSpc>
              <a:spcPct val="90000"/>
            </a:lnSpc>
            <a:spcBef>
              <a:spcPct val="0"/>
            </a:spcBef>
            <a:spcAft>
              <a:spcPct val="35000"/>
            </a:spcAft>
            <a:defRPr cap="all"/>
          </a:pPr>
          <a:r>
            <a:rPr lang="en-US" sz="2000" b="1" kern="1200" dirty="0"/>
            <a:t>Be prepared to protect yourself as     well as others</a:t>
          </a:r>
          <a:endParaRPr lang="en-US" sz="2000" kern="1200" dirty="0"/>
        </a:p>
      </dsp:txBody>
      <dsp:txXfrm>
        <a:off x="380252" y="4696894"/>
        <a:ext cx="1896412" cy="1125000"/>
      </dsp:txXfrm>
    </dsp:sp>
    <dsp:sp modelId="{893233B9-4D73-425B-9FE4-F43CEF1F09F5}">
      <dsp:nvSpPr>
        <dsp:cNvPr id="0" name=""/>
        <dsp:cNvSpPr/>
      </dsp:nvSpPr>
      <dsp:spPr>
        <a:xfrm>
          <a:off x="2978338" y="3179764"/>
          <a:ext cx="1156811" cy="1156811"/>
        </a:xfrm>
        <a:prstGeom prst="ellips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425E05D-53B3-4030-98E5-ECBC72BB634C}">
      <dsp:nvSpPr>
        <dsp:cNvPr id="0" name=""/>
        <dsp:cNvSpPr/>
      </dsp:nvSpPr>
      <dsp:spPr>
        <a:xfrm>
          <a:off x="3224871" y="3426298"/>
          <a:ext cx="663744" cy="663744"/>
        </a:xfrm>
        <a:prstGeom prst="rect">
          <a:avLst/>
        </a:prstGeom>
        <a:blipFill>
          <a:blip xmlns:r="http://schemas.openxmlformats.org/officeDocument/2006/relationships" r:embed="rId7" cstate="print">
            <a:extLst>
              <a:ext uri="{28A0092B-C50C-407E-A947-70E740481C1C}">
                <a14:useLocalDpi xmlns:a14="http://schemas.microsoft.com/office/drawing/2010/main" val="0"/>
              </a:ext>
              <a:ext uri="{96DAC541-7B7A-43D3-8B79-37D633B846F1}">
                <asvg:svgBlip xmlns=""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B3143B1-B2FA-4937-A30D-E102AE8AD856}">
      <dsp:nvSpPr>
        <dsp:cNvPr id="0" name=""/>
        <dsp:cNvSpPr/>
      </dsp:nvSpPr>
      <dsp:spPr>
        <a:xfrm>
          <a:off x="2608537" y="4696894"/>
          <a:ext cx="1896412" cy="1125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889000">
            <a:lnSpc>
              <a:spcPct val="90000"/>
            </a:lnSpc>
            <a:spcBef>
              <a:spcPct val="0"/>
            </a:spcBef>
            <a:spcAft>
              <a:spcPct val="35000"/>
            </a:spcAft>
            <a:defRPr cap="all"/>
          </a:pPr>
          <a:r>
            <a:rPr lang="en-US" sz="2000" b="1" kern="1200" dirty="0"/>
            <a:t>Never make a detention alone </a:t>
          </a:r>
          <a:r>
            <a:rPr lang="en-US" sz="2000" b="1" kern="1200" dirty="0" err="1" smtClean="0"/>
            <a:t>iF</a:t>
          </a:r>
          <a:r>
            <a:rPr lang="en-US" sz="2000" b="1" kern="1200" dirty="0" smtClean="0"/>
            <a:t> </a:t>
          </a:r>
          <a:r>
            <a:rPr lang="en-US" sz="2000" b="1" kern="1200" dirty="0"/>
            <a:t>at all possible</a:t>
          </a:r>
          <a:endParaRPr lang="en-US" sz="2300" kern="1200" dirty="0"/>
        </a:p>
      </dsp:txBody>
      <dsp:txXfrm>
        <a:off x="2608537" y="4696894"/>
        <a:ext cx="1896412" cy="11250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D237F9-00C9-49EC-A68F-7F90F09D8834}">
      <dsp:nvSpPr>
        <dsp:cNvPr id="0" name=""/>
        <dsp:cNvSpPr/>
      </dsp:nvSpPr>
      <dsp:spPr>
        <a:xfrm>
          <a:off x="540245" y="0"/>
          <a:ext cx="3789164" cy="1276350"/>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a:t>Client must have an established policy stating that regular inspections or searches will be performed at certain points and times at the facility.</a:t>
          </a:r>
        </a:p>
      </dsp:txBody>
      <dsp:txXfrm>
        <a:off x="577628" y="37383"/>
        <a:ext cx="3714398" cy="1201584"/>
      </dsp:txXfrm>
    </dsp:sp>
    <dsp:sp modelId="{270137B9-2CB7-4914-8BDD-11A5FCCA541E}">
      <dsp:nvSpPr>
        <dsp:cNvPr id="0" name=""/>
        <dsp:cNvSpPr/>
      </dsp:nvSpPr>
      <dsp:spPr>
        <a:xfrm rot="5400000">
          <a:off x="2195512" y="1308258"/>
          <a:ext cx="478631" cy="574357"/>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5400000">
        <a:off x="2262521" y="1356121"/>
        <a:ext cx="344615" cy="335042"/>
      </dsp:txXfrm>
    </dsp:sp>
    <dsp:sp modelId="{8AF1D57E-DD4C-4DD5-B5B8-F038918FFBE6}">
      <dsp:nvSpPr>
        <dsp:cNvPr id="0" name=""/>
        <dsp:cNvSpPr/>
      </dsp:nvSpPr>
      <dsp:spPr>
        <a:xfrm>
          <a:off x="540245" y="1914524"/>
          <a:ext cx="3789164" cy="1276350"/>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a:t>All employees must be made aware of this upon becoming an employee.</a:t>
          </a:r>
        </a:p>
      </dsp:txBody>
      <dsp:txXfrm>
        <a:off x="577628" y="1951907"/>
        <a:ext cx="3714398" cy="1201584"/>
      </dsp:txXfrm>
    </dsp:sp>
    <dsp:sp modelId="{B59A0173-D4DC-45F5-BAB3-34224B265368}">
      <dsp:nvSpPr>
        <dsp:cNvPr id="0" name=""/>
        <dsp:cNvSpPr/>
      </dsp:nvSpPr>
      <dsp:spPr>
        <a:xfrm rot="5400000">
          <a:off x="2195512" y="3222783"/>
          <a:ext cx="478631" cy="574357"/>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5400000">
        <a:off x="2262521" y="3270646"/>
        <a:ext cx="344615" cy="335042"/>
      </dsp:txXfrm>
    </dsp:sp>
    <dsp:sp modelId="{C6B7071F-CF7F-4F55-AD72-3FAD199E0C24}">
      <dsp:nvSpPr>
        <dsp:cNvPr id="0" name=""/>
        <dsp:cNvSpPr/>
      </dsp:nvSpPr>
      <dsp:spPr>
        <a:xfrm>
          <a:off x="540245" y="3829050"/>
          <a:ext cx="3789164" cy="1276350"/>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a:t>Employees subject to search do so voluntarily, and no force whatsoever can be applied by a security guard during such a search.</a:t>
          </a:r>
        </a:p>
      </dsp:txBody>
      <dsp:txXfrm>
        <a:off x="577628" y="3866433"/>
        <a:ext cx="3714398" cy="1201584"/>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 xmlns:dgm1612="http://schemas.microsoft.com/office/drawing/2016/12/diagram">
        <a:lvl1pPr>
          <a:lnSpc>
            <a:spcPct val="100000"/>
          </a:lnSpc>
          <a:defRPr cap="all"/>
        </a:lvl1pPr>
      </dgm1612:lstStyle>
    </a:ext>
  </dgm:extLst>
</dgm:layoutDef>
</file>

<file path=ppt/diagrams/layout5.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863CF1-F65C-478A-BF29-EB95029716AC}" type="datetimeFigureOut">
              <a:rPr lang="en-US" smtClean="0"/>
              <a:t>9/20/2024</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3A25C1-98EE-40E7-A409-EA8B04A3F824}" type="slidenum">
              <a:rPr lang="en-US" smtClean="0"/>
              <a:t>‹#›</a:t>
            </a:fld>
            <a:endParaRPr lang="en-US" dirty="0"/>
          </a:p>
        </p:txBody>
      </p:sp>
    </p:spTree>
    <p:extLst>
      <p:ext uri="{BB962C8B-B14F-4D97-AF65-F5344CB8AC3E}">
        <p14:creationId xmlns:p14="http://schemas.microsoft.com/office/powerpoint/2010/main" val="23819730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 xmlns:a16="http://schemas.microsoft.com/office/drawing/2014/main" id="{31E499FB-DA61-460B-9D3A-4871CF9E08E9}"/>
              </a:ext>
            </a:extLst>
          </p:cNvPr>
          <p:cNvSpPr>
            <a:spLocks noGrp="1" noChangeArrowheads="1"/>
          </p:cNvSpPr>
          <p:nvPr>
            <p:ph type="hdr" sz="quarter"/>
          </p:nvPr>
        </p:nvSpPr>
        <p:spPr>
          <a:ln/>
        </p:spPr>
        <p:txBody>
          <a:bodyPr/>
          <a:lstStyle/>
          <a:p>
            <a:r>
              <a:rPr lang="en-US" altLang="en-US" dirty="0"/>
              <a:t>Private Protective Services</a:t>
            </a:r>
          </a:p>
        </p:txBody>
      </p:sp>
      <p:sp>
        <p:nvSpPr>
          <p:cNvPr id="5" name="Rectangle 6">
            <a:extLst>
              <a:ext uri="{FF2B5EF4-FFF2-40B4-BE49-F238E27FC236}">
                <a16:creationId xmlns="" xmlns:a16="http://schemas.microsoft.com/office/drawing/2014/main" id="{265452DE-8114-4A81-B7E8-9F88CAACC63C}"/>
              </a:ext>
            </a:extLst>
          </p:cNvPr>
          <p:cNvSpPr>
            <a:spLocks noGrp="1" noChangeArrowheads="1"/>
          </p:cNvSpPr>
          <p:nvPr>
            <p:ph type="ftr" sz="quarter" idx="4"/>
          </p:nvPr>
        </p:nvSpPr>
        <p:spPr>
          <a:ln/>
        </p:spPr>
        <p:txBody>
          <a:bodyPr/>
          <a:lstStyle/>
          <a:p>
            <a:r>
              <a:rPr lang="en-US" altLang="en-US" dirty="0"/>
              <a:t>Basic Security Officer Training - Legal Issues for Security Officers</a:t>
            </a:r>
          </a:p>
        </p:txBody>
      </p:sp>
      <p:sp>
        <p:nvSpPr>
          <p:cNvPr id="6" name="Rectangle 7">
            <a:extLst>
              <a:ext uri="{FF2B5EF4-FFF2-40B4-BE49-F238E27FC236}">
                <a16:creationId xmlns="" xmlns:a16="http://schemas.microsoft.com/office/drawing/2014/main" id="{B72FFE02-52DC-489A-B03D-2989BFD1ED49}"/>
              </a:ext>
            </a:extLst>
          </p:cNvPr>
          <p:cNvSpPr>
            <a:spLocks noGrp="1" noChangeArrowheads="1"/>
          </p:cNvSpPr>
          <p:nvPr>
            <p:ph type="sldNum" sz="quarter" idx="5"/>
          </p:nvPr>
        </p:nvSpPr>
        <p:spPr>
          <a:ln/>
        </p:spPr>
        <p:txBody>
          <a:bodyPr/>
          <a:lstStyle/>
          <a:p>
            <a:fld id="{BD1618D2-CED1-41AD-B49C-E286C61E2AC7}" type="slidenum">
              <a:rPr lang="en-US" altLang="en-US"/>
              <a:pPr/>
              <a:t>1</a:t>
            </a:fld>
            <a:endParaRPr lang="en-US" altLang="en-US" dirty="0"/>
          </a:p>
        </p:txBody>
      </p:sp>
      <p:sp>
        <p:nvSpPr>
          <p:cNvPr id="26626" name="Rectangle 2">
            <a:extLst>
              <a:ext uri="{FF2B5EF4-FFF2-40B4-BE49-F238E27FC236}">
                <a16:creationId xmlns="" xmlns:a16="http://schemas.microsoft.com/office/drawing/2014/main" id="{F1F6891D-28AF-4F46-89FA-C26527926F20}"/>
              </a:ext>
            </a:extLst>
          </p:cNvPr>
          <p:cNvSpPr>
            <a:spLocks noGrp="1" noRot="1" noChangeAspect="1" noChangeArrowheads="1" noTextEdit="1"/>
          </p:cNvSpPr>
          <p:nvPr>
            <p:ph type="sldImg"/>
          </p:nvPr>
        </p:nvSpPr>
        <p:spPr>
          <a:xfrm>
            <a:off x="1371600" y="1143000"/>
            <a:ext cx="4114800" cy="3086100"/>
          </a:xfrm>
          <a:ln/>
        </p:spPr>
      </p:sp>
      <p:sp>
        <p:nvSpPr>
          <p:cNvPr id="26627" name="Rectangle 3">
            <a:extLst>
              <a:ext uri="{FF2B5EF4-FFF2-40B4-BE49-F238E27FC236}">
                <a16:creationId xmlns="" xmlns:a16="http://schemas.microsoft.com/office/drawing/2014/main" id="{93D824BB-6D5F-429B-9A98-3D43A2285CE5}"/>
              </a:ext>
            </a:extLst>
          </p:cNvPr>
          <p:cNvSpPr>
            <a:spLocks noGrp="1" noChangeArrowheads="1"/>
          </p:cNvSpPr>
          <p:nvPr>
            <p:ph type="body" idx="1"/>
          </p:nvPr>
        </p:nvSpPr>
        <p:spPr/>
        <p:txBody>
          <a:bodyPr/>
          <a:lstStyle/>
          <a:p>
            <a:endParaRPr lang="en-US"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13A25C1-98EE-40E7-A409-EA8B04A3F824}" type="slidenum">
              <a:rPr lang="en-US" smtClean="0"/>
              <a:t>2</a:t>
            </a:fld>
            <a:endParaRPr lang="en-US" dirty="0"/>
          </a:p>
        </p:txBody>
      </p:sp>
    </p:spTree>
    <p:extLst>
      <p:ext uri="{BB962C8B-B14F-4D97-AF65-F5344CB8AC3E}">
        <p14:creationId xmlns:p14="http://schemas.microsoft.com/office/powerpoint/2010/main" val="42525017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13A25C1-98EE-40E7-A409-EA8B04A3F824}" type="slidenum">
              <a:rPr lang="en-US" smtClean="0"/>
              <a:t>3</a:t>
            </a:fld>
            <a:endParaRPr lang="en-US" dirty="0"/>
          </a:p>
        </p:txBody>
      </p:sp>
    </p:spTree>
    <p:extLst>
      <p:ext uri="{BB962C8B-B14F-4D97-AF65-F5344CB8AC3E}">
        <p14:creationId xmlns:p14="http://schemas.microsoft.com/office/powerpoint/2010/main" val="35934933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13A25C1-98EE-40E7-A409-EA8B04A3F824}" type="slidenum">
              <a:rPr lang="en-US" smtClean="0"/>
              <a:t>4</a:t>
            </a:fld>
            <a:endParaRPr lang="en-US" dirty="0"/>
          </a:p>
        </p:txBody>
      </p:sp>
    </p:spTree>
    <p:extLst>
      <p:ext uri="{BB962C8B-B14F-4D97-AF65-F5344CB8AC3E}">
        <p14:creationId xmlns:p14="http://schemas.microsoft.com/office/powerpoint/2010/main" val="38146066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C46491C-2538-4CD7-9654-4FC0A07775A3}" type="datetimeFigureOut">
              <a:rPr lang="en-US" smtClean="0"/>
              <a:t>9/20/2024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8C39532-6397-483E-8B66-2C6A11B4CC2A}" type="slidenum">
              <a:rPr lang="en-US" smtClean="0"/>
              <a:t>‹#›</a:t>
            </a:fld>
            <a:endParaRPr lang="en-US" dirty="0"/>
          </a:p>
        </p:txBody>
      </p:sp>
    </p:spTree>
    <p:extLst>
      <p:ext uri="{BB962C8B-B14F-4D97-AF65-F5344CB8AC3E}">
        <p14:creationId xmlns:p14="http://schemas.microsoft.com/office/powerpoint/2010/main" val="1558206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C46491C-2538-4CD7-9654-4FC0A07775A3}" type="datetimeFigureOut">
              <a:rPr lang="en-US" smtClean="0"/>
              <a:t>9/20/2024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8C39532-6397-483E-8B66-2C6A11B4CC2A}" type="slidenum">
              <a:rPr lang="en-US" smtClean="0"/>
              <a:t>‹#›</a:t>
            </a:fld>
            <a:endParaRPr lang="en-US" dirty="0"/>
          </a:p>
        </p:txBody>
      </p:sp>
    </p:spTree>
    <p:extLst>
      <p:ext uri="{BB962C8B-B14F-4D97-AF65-F5344CB8AC3E}">
        <p14:creationId xmlns:p14="http://schemas.microsoft.com/office/powerpoint/2010/main" val="6842596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C46491C-2538-4CD7-9654-4FC0A07775A3}" type="datetimeFigureOut">
              <a:rPr lang="en-US" smtClean="0"/>
              <a:t>9/20/2024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8C39532-6397-483E-8B66-2C6A11B4CC2A}" type="slidenum">
              <a:rPr lang="en-US" smtClean="0"/>
              <a:t>‹#›</a:t>
            </a:fld>
            <a:endParaRPr lang="en-US" dirty="0"/>
          </a:p>
        </p:txBody>
      </p:sp>
    </p:spTree>
    <p:extLst>
      <p:ext uri="{BB962C8B-B14F-4D97-AF65-F5344CB8AC3E}">
        <p14:creationId xmlns:p14="http://schemas.microsoft.com/office/powerpoint/2010/main" val="2216874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C46491C-2538-4CD7-9654-4FC0A07775A3}" type="datetimeFigureOut">
              <a:rPr lang="en-US" smtClean="0"/>
              <a:t>9/20/2024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8C39532-6397-483E-8B66-2C6A11B4CC2A}" type="slidenum">
              <a:rPr lang="en-US" smtClean="0"/>
              <a:t>‹#›</a:t>
            </a:fld>
            <a:endParaRPr lang="en-US" dirty="0"/>
          </a:p>
        </p:txBody>
      </p:sp>
    </p:spTree>
    <p:extLst>
      <p:ext uri="{BB962C8B-B14F-4D97-AF65-F5344CB8AC3E}">
        <p14:creationId xmlns:p14="http://schemas.microsoft.com/office/powerpoint/2010/main" val="18072857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C46491C-2538-4CD7-9654-4FC0A07775A3}" type="datetimeFigureOut">
              <a:rPr lang="en-US" smtClean="0"/>
              <a:t>9/20/2024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8C39532-6397-483E-8B66-2C6A11B4CC2A}" type="slidenum">
              <a:rPr lang="en-US" smtClean="0"/>
              <a:t>‹#›</a:t>
            </a:fld>
            <a:endParaRPr lang="en-US" dirty="0"/>
          </a:p>
        </p:txBody>
      </p:sp>
    </p:spTree>
    <p:extLst>
      <p:ext uri="{BB962C8B-B14F-4D97-AF65-F5344CB8AC3E}">
        <p14:creationId xmlns:p14="http://schemas.microsoft.com/office/powerpoint/2010/main" val="5096500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C46491C-2538-4CD7-9654-4FC0A07775A3}" type="datetimeFigureOut">
              <a:rPr lang="en-US" smtClean="0"/>
              <a:t>9/20/2024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8C39532-6397-483E-8B66-2C6A11B4CC2A}" type="slidenum">
              <a:rPr lang="en-US" smtClean="0"/>
              <a:t>‹#›</a:t>
            </a:fld>
            <a:endParaRPr lang="en-US" dirty="0"/>
          </a:p>
        </p:txBody>
      </p:sp>
    </p:spTree>
    <p:extLst>
      <p:ext uri="{BB962C8B-B14F-4D97-AF65-F5344CB8AC3E}">
        <p14:creationId xmlns:p14="http://schemas.microsoft.com/office/powerpoint/2010/main" val="24363368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C46491C-2538-4CD7-9654-4FC0A07775A3}" type="datetimeFigureOut">
              <a:rPr lang="en-US" smtClean="0"/>
              <a:t>9/20/2024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8C39532-6397-483E-8B66-2C6A11B4CC2A}" type="slidenum">
              <a:rPr lang="en-US" smtClean="0"/>
              <a:t>‹#›</a:t>
            </a:fld>
            <a:endParaRPr lang="en-US" dirty="0"/>
          </a:p>
        </p:txBody>
      </p:sp>
    </p:spTree>
    <p:extLst>
      <p:ext uri="{BB962C8B-B14F-4D97-AF65-F5344CB8AC3E}">
        <p14:creationId xmlns:p14="http://schemas.microsoft.com/office/powerpoint/2010/main" val="39414209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C46491C-2538-4CD7-9654-4FC0A07775A3}" type="datetimeFigureOut">
              <a:rPr lang="en-US" smtClean="0"/>
              <a:t>9/20/2024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8C39532-6397-483E-8B66-2C6A11B4CC2A}" type="slidenum">
              <a:rPr lang="en-US" smtClean="0"/>
              <a:t>‹#›</a:t>
            </a:fld>
            <a:endParaRPr lang="en-US" dirty="0"/>
          </a:p>
        </p:txBody>
      </p:sp>
    </p:spTree>
    <p:extLst>
      <p:ext uri="{BB962C8B-B14F-4D97-AF65-F5344CB8AC3E}">
        <p14:creationId xmlns:p14="http://schemas.microsoft.com/office/powerpoint/2010/main" val="685860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46491C-2538-4CD7-9654-4FC0A07775A3}" type="datetimeFigureOut">
              <a:rPr lang="en-US" smtClean="0"/>
              <a:t>9/20/2024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8C39532-6397-483E-8B66-2C6A11B4CC2A}" type="slidenum">
              <a:rPr lang="en-US" smtClean="0"/>
              <a:t>‹#›</a:t>
            </a:fld>
            <a:endParaRPr lang="en-US" dirty="0"/>
          </a:p>
        </p:txBody>
      </p:sp>
    </p:spTree>
    <p:extLst>
      <p:ext uri="{BB962C8B-B14F-4D97-AF65-F5344CB8AC3E}">
        <p14:creationId xmlns:p14="http://schemas.microsoft.com/office/powerpoint/2010/main" val="25441948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C46491C-2538-4CD7-9654-4FC0A07775A3}" type="datetimeFigureOut">
              <a:rPr lang="en-US" smtClean="0"/>
              <a:t>9/20/2024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8C39532-6397-483E-8B66-2C6A11B4CC2A}" type="slidenum">
              <a:rPr lang="en-US" smtClean="0"/>
              <a:t>‹#›</a:t>
            </a:fld>
            <a:endParaRPr lang="en-US" dirty="0"/>
          </a:p>
        </p:txBody>
      </p:sp>
    </p:spTree>
    <p:extLst>
      <p:ext uri="{BB962C8B-B14F-4D97-AF65-F5344CB8AC3E}">
        <p14:creationId xmlns:p14="http://schemas.microsoft.com/office/powerpoint/2010/main" val="18752680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C46491C-2538-4CD7-9654-4FC0A07775A3}" type="datetimeFigureOut">
              <a:rPr lang="en-US" smtClean="0"/>
              <a:t>9/20/2024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8C39532-6397-483E-8B66-2C6A11B4CC2A}" type="slidenum">
              <a:rPr lang="en-US" smtClean="0"/>
              <a:t>‹#›</a:t>
            </a:fld>
            <a:endParaRPr lang="en-US" dirty="0"/>
          </a:p>
        </p:txBody>
      </p:sp>
    </p:spTree>
    <p:extLst>
      <p:ext uri="{BB962C8B-B14F-4D97-AF65-F5344CB8AC3E}">
        <p14:creationId xmlns:p14="http://schemas.microsoft.com/office/powerpoint/2010/main" val="31248293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46491C-2538-4CD7-9654-4FC0A07775A3}" type="datetimeFigureOut">
              <a:rPr lang="en-US" smtClean="0"/>
              <a:t>9/20/2024</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C39532-6397-483E-8B66-2C6A11B4CC2A}" type="slidenum">
              <a:rPr lang="en-US" smtClean="0"/>
              <a:t>‹#›</a:t>
            </a:fld>
            <a:endParaRPr lang="en-US" dirty="0"/>
          </a:p>
        </p:txBody>
      </p:sp>
    </p:spTree>
    <p:extLst>
      <p:ext uri="{BB962C8B-B14F-4D97-AF65-F5344CB8AC3E}">
        <p14:creationId xmlns:p14="http://schemas.microsoft.com/office/powerpoint/2010/main" val="10596654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6.jf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18.svg"/><Relationship Id="rId13" Type="http://schemas.openxmlformats.org/officeDocument/2006/relationships/image" Target="../media/image18.jpg"/><Relationship Id="rId3" Type="http://schemas.openxmlformats.org/officeDocument/2006/relationships/image" Target="../media/image12.png"/><Relationship Id="rId7" Type="http://schemas.openxmlformats.org/officeDocument/2006/relationships/image" Target="../media/image14.png"/><Relationship Id="rId12" Type="http://schemas.openxmlformats.org/officeDocument/2006/relationships/image" Target="../media/image17.jpeg"/><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16.svg"/><Relationship Id="rId11" Type="http://schemas.openxmlformats.org/officeDocument/2006/relationships/image" Target="../media/image21.svg"/><Relationship Id="rId5" Type="http://schemas.openxmlformats.org/officeDocument/2006/relationships/image" Target="../media/image13.png"/><Relationship Id="rId10" Type="http://schemas.openxmlformats.org/officeDocument/2006/relationships/image" Target="../media/image16.png"/><Relationship Id="rId4" Type="http://schemas.openxmlformats.org/officeDocument/2006/relationships/image" Target="../media/image14.svg"/><Relationship Id="rId9"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profslusos.blogspot.com/2013/08/para-quando-publicitacao-das-listas-de.html" TargetMode="External"/><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svg"/></Relationships>
</file>

<file path=ppt/slides/_rels/slide4.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C:\Documents and Settings\sjohnson\My Documents\My Pictures\ppsbbackground.gif">
            <a:extLst>
              <a:ext uri="{FF2B5EF4-FFF2-40B4-BE49-F238E27FC236}">
                <a16:creationId xmlns="" xmlns:a16="http://schemas.microsoft.com/office/drawing/2014/main" id="{B86E3BD4-CB78-424B-963E-05392158929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857250"/>
            <a:ext cx="6858000" cy="5143500"/>
          </a:xfrm>
          <a:prstGeom prst="rect">
            <a:avLst/>
          </a:prstGeom>
          <a:noFill/>
          <a:extLst>
            <a:ext uri="{909E8E84-426E-40DD-AFC4-6F175D3DCCD1}">
              <a14:hiddenFill xmlns:a14="http://schemas.microsoft.com/office/drawing/2010/main">
                <a:solidFill>
                  <a:srgbClr val="FFFFFF"/>
                </a:solidFill>
              </a14:hiddenFill>
            </a:ext>
          </a:extLst>
        </p:spPr>
      </p:pic>
      <p:pic>
        <p:nvPicPr>
          <p:cNvPr id="24579" name="Picture 3" descr="C:\Documents and Settings\sjohnson\My Documents\My Pictures\pps.bmp">
            <a:extLst>
              <a:ext uri="{FF2B5EF4-FFF2-40B4-BE49-F238E27FC236}">
                <a16:creationId xmlns="" xmlns:a16="http://schemas.microsoft.com/office/drawing/2014/main" id="{60C62BBF-BBB4-4D05-AFFC-6B6078DFB1C0}"/>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71750" y="857250"/>
            <a:ext cx="4514850" cy="4343400"/>
          </a:xfrm>
          <a:prstGeom prst="rect">
            <a:avLst/>
          </a:prstGeom>
          <a:noFill/>
          <a:extLst>
            <a:ext uri="{909E8E84-426E-40DD-AFC4-6F175D3DCCD1}">
              <a14:hiddenFill xmlns:a14="http://schemas.microsoft.com/office/drawing/2010/main">
                <a:solidFill>
                  <a:srgbClr val="FFFFFF"/>
                </a:solidFill>
              </a14:hiddenFill>
            </a:ext>
          </a:extLst>
        </p:spPr>
      </p:pic>
      <p:sp>
        <p:nvSpPr>
          <p:cNvPr id="24580" name="Text Box 4">
            <a:extLst>
              <a:ext uri="{FF2B5EF4-FFF2-40B4-BE49-F238E27FC236}">
                <a16:creationId xmlns="" xmlns:a16="http://schemas.microsoft.com/office/drawing/2014/main" id="{65289C74-CC08-4E85-A40F-3F952A9D5582}"/>
              </a:ext>
            </a:extLst>
          </p:cNvPr>
          <p:cNvSpPr txBox="1">
            <a:spLocks noChangeArrowheads="1"/>
          </p:cNvSpPr>
          <p:nvPr/>
        </p:nvSpPr>
        <p:spPr bwMode="auto">
          <a:xfrm>
            <a:off x="1485900" y="3371851"/>
            <a:ext cx="6515100" cy="6463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en-US" altLang="en-US" sz="3600" b="1" dirty="0">
                <a:solidFill>
                  <a:schemeClr val="bg2"/>
                </a:solidFill>
              </a:rPr>
              <a:t>Basic Security Officer Training</a:t>
            </a:r>
          </a:p>
        </p:txBody>
      </p:sp>
      <p:sp>
        <p:nvSpPr>
          <p:cNvPr id="24581" name="Text Box 5">
            <a:extLst>
              <a:ext uri="{FF2B5EF4-FFF2-40B4-BE49-F238E27FC236}">
                <a16:creationId xmlns="" xmlns:a16="http://schemas.microsoft.com/office/drawing/2014/main" id="{30EA736F-30FB-4C74-BA9E-D54909E0C03F}"/>
              </a:ext>
            </a:extLst>
          </p:cNvPr>
          <p:cNvSpPr txBox="1">
            <a:spLocks noChangeArrowheads="1"/>
          </p:cNvSpPr>
          <p:nvPr/>
        </p:nvSpPr>
        <p:spPr bwMode="auto">
          <a:xfrm>
            <a:off x="1943100" y="4514851"/>
            <a:ext cx="5715000" cy="8309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en-US" altLang="en-US" sz="3000" b="1" dirty="0">
                <a:solidFill>
                  <a:schemeClr val="bg2"/>
                </a:solidFill>
              </a:rPr>
              <a:t>Legal Issues for Security </a:t>
            </a:r>
            <a:r>
              <a:rPr lang="en-US" altLang="en-US" sz="3000" b="1" dirty="0" smtClean="0">
                <a:solidFill>
                  <a:schemeClr val="bg2"/>
                </a:solidFill>
              </a:rPr>
              <a:t>Officers</a:t>
            </a:r>
            <a:br>
              <a:rPr lang="en-US" altLang="en-US" sz="3000" b="1" dirty="0" smtClean="0">
                <a:solidFill>
                  <a:schemeClr val="bg2"/>
                </a:solidFill>
              </a:rPr>
            </a:br>
            <a:r>
              <a:rPr lang="en-US" altLang="en-US" b="1" dirty="0" smtClean="0">
                <a:solidFill>
                  <a:schemeClr val="bg2"/>
                </a:solidFill>
              </a:rPr>
              <a:t>09/2024 </a:t>
            </a:r>
            <a:r>
              <a:rPr lang="en-US" altLang="en-US" b="1" dirty="0" err="1" smtClean="0">
                <a:solidFill>
                  <a:schemeClr val="bg2"/>
                </a:solidFill>
              </a:rPr>
              <a:t>D.Wiley</a:t>
            </a:r>
            <a:endParaRPr lang="en-US" altLang="en-US" b="1" dirty="0">
              <a:solidFill>
                <a:schemeClr val="bg2"/>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4166EDE-96D0-4706-A32C-89238442905C}"/>
              </a:ext>
            </a:extLst>
          </p:cNvPr>
          <p:cNvSpPr>
            <a:spLocks noGrp="1"/>
          </p:cNvSpPr>
          <p:nvPr>
            <p:ph type="title"/>
          </p:nvPr>
        </p:nvSpPr>
        <p:spPr>
          <a:xfrm>
            <a:off x="3724072" y="165100"/>
            <a:ext cx="4939868" cy="1244599"/>
          </a:xfrm>
        </p:spPr>
        <p:txBody>
          <a:bodyPr anchor="b">
            <a:normAutofit/>
          </a:bodyPr>
          <a:lstStyle/>
          <a:p>
            <a:pPr algn="ctr"/>
            <a:r>
              <a:rPr lang="en-US" altLang="en-US" sz="4100" b="1" u="sng" dirty="0"/>
              <a:t>Detention</a:t>
            </a:r>
            <a:br>
              <a:rPr lang="en-US" altLang="en-US" sz="4100" b="1" u="sng" dirty="0"/>
            </a:br>
            <a:endParaRPr lang="en-US" sz="4100" dirty="0"/>
          </a:p>
        </p:txBody>
      </p:sp>
      <p:pic>
        <p:nvPicPr>
          <p:cNvPr id="7" name="Picture 6">
            <a:extLst>
              <a:ext uri="{FF2B5EF4-FFF2-40B4-BE49-F238E27FC236}">
                <a16:creationId xmlns="" xmlns:a16="http://schemas.microsoft.com/office/drawing/2014/main" id="{8B62A96E-BD30-43A0-83AA-598D9F736318}"/>
              </a:ext>
            </a:extLst>
          </p:cNvPr>
          <p:cNvPicPr>
            <a:picLocks noChangeAspect="1"/>
          </p:cNvPicPr>
          <p:nvPr/>
        </p:nvPicPr>
        <p:blipFill rotWithShape="1">
          <a:blip r:embed="rId2">
            <a:extLst>
              <a:ext uri="{28A0092B-C50C-407E-A947-70E740481C1C}">
                <a14:useLocalDpi xmlns:a14="http://schemas.microsoft.com/office/drawing/2010/main" val="0"/>
              </a:ext>
            </a:extLst>
          </a:blip>
          <a:srcRect l="35364" r="13941"/>
          <a:stretch/>
        </p:blipFill>
        <p:spPr>
          <a:xfrm>
            <a:off x="20" y="10"/>
            <a:ext cx="3476673" cy="6857990"/>
          </a:xfrm>
          <a:prstGeom prst="rect">
            <a:avLst/>
          </a:prstGeom>
          <a:effectLst/>
        </p:spPr>
      </p:pic>
      <p:cxnSp>
        <p:nvCxnSpPr>
          <p:cNvPr id="12" name="Straight Connector 11">
            <a:extLst>
              <a:ext uri="{FF2B5EF4-FFF2-40B4-BE49-F238E27FC236}">
                <a16:creationId xmlns="" xmlns:a16="http://schemas.microsoft.com/office/drawing/2014/main" id="{A7F400EE-A8A5-48AF-B4D6-291B52C6F0B0}"/>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a:off x="3810700" y="2115117"/>
            <a:ext cx="473202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 xmlns:a16="http://schemas.microsoft.com/office/drawing/2014/main" id="{A4D29B66-0CAB-4271-B600-FD5E507BAE35}"/>
              </a:ext>
            </a:extLst>
          </p:cNvPr>
          <p:cNvSpPr>
            <a:spLocks noGrp="1"/>
          </p:cNvSpPr>
          <p:nvPr>
            <p:ph idx="1"/>
          </p:nvPr>
        </p:nvSpPr>
        <p:spPr>
          <a:xfrm>
            <a:off x="3724073" y="2115117"/>
            <a:ext cx="4939867" cy="3785419"/>
          </a:xfrm>
        </p:spPr>
        <p:txBody>
          <a:bodyPr>
            <a:normAutofit fontScale="92500" lnSpcReduction="20000"/>
          </a:bodyPr>
          <a:lstStyle/>
          <a:p>
            <a:pPr>
              <a:spcBef>
                <a:spcPct val="50000"/>
              </a:spcBef>
            </a:pPr>
            <a:r>
              <a:rPr lang="en-US" altLang="en-US" sz="2600" dirty="0"/>
              <a:t>A security guard may detain a </a:t>
            </a:r>
            <a:r>
              <a:rPr lang="en-US" altLang="en-US" sz="2600" dirty="0" smtClean="0"/>
              <a:t>person using reasonable force </a:t>
            </a:r>
            <a:r>
              <a:rPr lang="en-US" altLang="en-US" sz="2600" dirty="0"/>
              <a:t>when the security guard has reason to believe that the person </a:t>
            </a:r>
            <a:r>
              <a:rPr lang="en-US" altLang="en-US" sz="2600" dirty="0" smtClean="0"/>
              <a:t>committed any </a:t>
            </a:r>
            <a:r>
              <a:rPr lang="en-US" altLang="en-US" sz="2600" dirty="0"/>
              <a:t>of the following:</a:t>
            </a:r>
          </a:p>
          <a:p>
            <a:pPr marL="0" indent="0">
              <a:spcBef>
                <a:spcPct val="50000"/>
              </a:spcBef>
              <a:buNone/>
            </a:pPr>
            <a:r>
              <a:rPr lang="en-US" altLang="en-US" sz="2600" dirty="0"/>
              <a:t>	a.  A felony</a:t>
            </a:r>
          </a:p>
          <a:p>
            <a:pPr marL="0" indent="0">
              <a:spcBef>
                <a:spcPct val="50000"/>
              </a:spcBef>
              <a:buNone/>
            </a:pPr>
            <a:r>
              <a:rPr lang="en-US" altLang="en-US" sz="2600" dirty="0"/>
              <a:t>	b.  A breach of the peace</a:t>
            </a:r>
          </a:p>
          <a:p>
            <a:pPr marL="0" indent="0">
              <a:spcBef>
                <a:spcPct val="50000"/>
              </a:spcBef>
              <a:buNone/>
            </a:pPr>
            <a:r>
              <a:rPr lang="en-US" altLang="en-US" sz="2600" dirty="0"/>
              <a:t>	c.  A crime involving physical 	  	     injury to another person, or</a:t>
            </a:r>
          </a:p>
          <a:p>
            <a:pPr marL="0" indent="0">
              <a:spcBef>
                <a:spcPct val="50000"/>
              </a:spcBef>
              <a:buNone/>
            </a:pPr>
            <a:r>
              <a:rPr lang="en-US" altLang="en-US" sz="2600" dirty="0"/>
              <a:t>	d.  A crime involving theft or 	   	     destruction of property.</a:t>
            </a:r>
          </a:p>
          <a:p>
            <a:pPr marL="0" indent="0">
              <a:buNone/>
            </a:pPr>
            <a:endParaRPr lang="en-US" sz="1700" dirty="0"/>
          </a:p>
        </p:txBody>
      </p:sp>
    </p:spTree>
    <p:extLst>
      <p:ext uri="{BB962C8B-B14F-4D97-AF65-F5344CB8AC3E}">
        <p14:creationId xmlns:p14="http://schemas.microsoft.com/office/powerpoint/2010/main" val="4298012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266700" y="0"/>
            <a:ext cx="8610371"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2" name="Picture 21">
            <a:extLst>
              <a:ext uri="{FF2B5EF4-FFF2-40B4-BE49-F238E27FC236}">
                <a16:creationId xmlns="" xmlns:a16="http://schemas.microsoft.com/office/drawing/2014/main" id="{02DD2BC0-6F29-4B4F-8D61-2DCF6D2E8E73}"/>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a:extLst>
              <a:ext uri="{FF2B5EF4-FFF2-40B4-BE49-F238E27FC236}">
                <a16:creationId xmlns="" xmlns:a16="http://schemas.microsoft.com/office/drawing/2014/main" id="{D509182F-12DA-460D-AADC-E1E69F44F821}"/>
              </a:ext>
            </a:extLst>
          </p:cNvPr>
          <p:cNvSpPr>
            <a:spLocks noGrp="1"/>
          </p:cNvSpPr>
          <p:nvPr>
            <p:ph type="title"/>
          </p:nvPr>
        </p:nvSpPr>
        <p:spPr>
          <a:xfrm>
            <a:off x="884419" y="826680"/>
            <a:ext cx="7375161" cy="1325563"/>
          </a:xfrm>
        </p:spPr>
        <p:txBody>
          <a:bodyPr>
            <a:normAutofit/>
          </a:bodyPr>
          <a:lstStyle/>
          <a:p>
            <a:pPr algn="ctr"/>
            <a:r>
              <a:rPr lang="en-US" altLang="en-US" sz="3500" b="1" u="sng" dirty="0">
                <a:solidFill>
                  <a:srgbClr val="FFFFFF"/>
                </a:solidFill>
              </a:rPr>
              <a:t>Manner of Detention</a:t>
            </a:r>
            <a:br>
              <a:rPr lang="en-US" altLang="en-US" sz="3500" b="1" u="sng" dirty="0">
                <a:solidFill>
                  <a:srgbClr val="FFFFFF"/>
                </a:solidFill>
              </a:rPr>
            </a:br>
            <a:endParaRPr lang="en-US" sz="3500" dirty="0">
              <a:solidFill>
                <a:srgbClr val="FFFFFF"/>
              </a:solidFill>
            </a:endParaRPr>
          </a:p>
        </p:txBody>
      </p:sp>
      <p:graphicFrame>
        <p:nvGraphicFramePr>
          <p:cNvPr id="15" name="Content Placeholder 2">
            <a:extLst>
              <a:ext uri="{FF2B5EF4-FFF2-40B4-BE49-F238E27FC236}">
                <a16:creationId xmlns="" xmlns:a16="http://schemas.microsoft.com/office/drawing/2014/main" id="{F18F03BF-BE59-41BE-9EF3-9C183E1ACE28}"/>
              </a:ext>
            </a:extLst>
          </p:cNvPr>
          <p:cNvGraphicFramePr>
            <a:graphicFrameLocks noGrp="1"/>
          </p:cNvGraphicFramePr>
          <p:nvPr>
            <p:ph idx="1"/>
            <p:extLst>
              <p:ext uri="{D42A27DB-BD31-4B8C-83A1-F6EECF244321}">
                <p14:modId xmlns:p14="http://schemas.microsoft.com/office/powerpoint/2010/main" val="904103745"/>
              </p:ext>
            </p:extLst>
          </p:nvPr>
        </p:nvGraphicFramePr>
        <p:xfrm>
          <a:off x="777240" y="2899956"/>
          <a:ext cx="7589520" cy="31313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36390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 xmlns:a16="http://schemas.microsoft.com/office/drawing/2014/main" id="{46C2E80F-49A6-4372-B103-219D417A55E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63072" y="470925"/>
            <a:ext cx="3285756"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 xmlns:a16="http://schemas.microsoft.com/office/drawing/2014/main" id="{61B6136C-E247-478A-92F0-9A7EEB2AE1C5}"/>
              </a:ext>
            </a:extLst>
          </p:cNvPr>
          <p:cNvSpPr>
            <a:spLocks noGrp="1"/>
          </p:cNvSpPr>
          <p:nvPr>
            <p:ph type="title"/>
          </p:nvPr>
        </p:nvSpPr>
        <p:spPr>
          <a:xfrm>
            <a:off x="647271" y="1012004"/>
            <a:ext cx="2562119" cy="4795408"/>
          </a:xfrm>
        </p:spPr>
        <p:txBody>
          <a:bodyPr>
            <a:normAutofit/>
          </a:bodyPr>
          <a:lstStyle/>
          <a:p>
            <a:r>
              <a:rPr lang="en-US" altLang="en-US" b="1" u="sng" dirty="0">
                <a:solidFill>
                  <a:srgbClr val="FFFFFF"/>
                </a:solidFill>
              </a:rPr>
              <a:t>Detention of Minors</a:t>
            </a:r>
            <a:br>
              <a:rPr lang="en-US" altLang="en-US" b="1" u="sng" dirty="0">
                <a:solidFill>
                  <a:srgbClr val="FFFFFF"/>
                </a:solidFill>
              </a:rPr>
            </a:br>
            <a:endParaRPr lang="en-US" dirty="0">
              <a:solidFill>
                <a:srgbClr val="FFFFFF"/>
              </a:solidFill>
            </a:endParaRPr>
          </a:p>
        </p:txBody>
      </p:sp>
      <p:graphicFrame>
        <p:nvGraphicFramePr>
          <p:cNvPr id="5" name="Content Placeholder 2">
            <a:extLst>
              <a:ext uri="{FF2B5EF4-FFF2-40B4-BE49-F238E27FC236}">
                <a16:creationId xmlns="" xmlns:a16="http://schemas.microsoft.com/office/drawing/2014/main" id="{C7D40F88-2CFD-4EF6-8C69-8CA74D0B7961}"/>
              </a:ext>
            </a:extLst>
          </p:cNvPr>
          <p:cNvGraphicFramePr>
            <a:graphicFrameLocks noGrp="1"/>
          </p:cNvGraphicFramePr>
          <p:nvPr>
            <p:ph idx="1"/>
            <p:extLst>
              <p:ext uri="{D42A27DB-BD31-4B8C-83A1-F6EECF244321}">
                <p14:modId xmlns:p14="http://schemas.microsoft.com/office/powerpoint/2010/main" val="3206205508"/>
              </p:ext>
            </p:extLst>
          </p:nvPr>
        </p:nvGraphicFramePr>
        <p:xfrm>
          <a:off x="3895725" y="470924"/>
          <a:ext cx="4885203" cy="5885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694633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 xmlns:a16="http://schemas.microsoft.com/office/drawing/2014/main" id="{46C2E80F-49A6-4372-B103-219D417A55E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63072" y="470925"/>
            <a:ext cx="3285756"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 xmlns:a16="http://schemas.microsoft.com/office/drawing/2014/main" id="{28DCF544-0E83-4906-924C-79823C44B56D}"/>
              </a:ext>
            </a:extLst>
          </p:cNvPr>
          <p:cNvSpPr>
            <a:spLocks noGrp="1"/>
          </p:cNvSpPr>
          <p:nvPr>
            <p:ph type="title"/>
          </p:nvPr>
        </p:nvSpPr>
        <p:spPr>
          <a:xfrm>
            <a:off x="647271" y="1012004"/>
            <a:ext cx="2562119" cy="4795408"/>
          </a:xfrm>
        </p:spPr>
        <p:txBody>
          <a:bodyPr>
            <a:normAutofit/>
          </a:bodyPr>
          <a:lstStyle/>
          <a:p>
            <a:r>
              <a:rPr lang="en-US" altLang="en-US" sz="3400" b="1" u="sng" dirty="0">
                <a:solidFill>
                  <a:srgbClr val="FFFFFF"/>
                </a:solidFill>
                <a:effectLst>
                  <a:outerShdw blurRad="38100" dist="38100" dir="2700000" algn="tl">
                    <a:srgbClr val="000000"/>
                  </a:outerShdw>
                </a:effectLst>
              </a:rPr>
              <a:t>Assistance to a Law Enforcement Officer</a:t>
            </a:r>
            <a:endParaRPr lang="en-US" sz="3400" dirty="0">
              <a:solidFill>
                <a:srgbClr val="FFFFFF"/>
              </a:solidFill>
            </a:endParaRPr>
          </a:p>
        </p:txBody>
      </p:sp>
      <p:graphicFrame>
        <p:nvGraphicFramePr>
          <p:cNvPr id="5" name="Content Placeholder 2">
            <a:extLst>
              <a:ext uri="{FF2B5EF4-FFF2-40B4-BE49-F238E27FC236}">
                <a16:creationId xmlns="" xmlns:a16="http://schemas.microsoft.com/office/drawing/2014/main" id="{15378A5E-48BD-4079-A492-DA2DF6C1E98E}"/>
              </a:ext>
            </a:extLst>
          </p:cNvPr>
          <p:cNvGraphicFramePr>
            <a:graphicFrameLocks noGrp="1"/>
          </p:cNvGraphicFramePr>
          <p:nvPr>
            <p:ph idx="1"/>
            <p:extLst>
              <p:ext uri="{D42A27DB-BD31-4B8C-83A1-F6EECF244321}">
                <p14:modId xmlns:p14="http://schemas.microsoft.com/office/powerpoint/2010/main" val="4011227006"/>
              </p:ext>
            </p:extLst>
          </p:nvPr>
        </p:nvGraphicFramePr>
        <p:xfrm>
          <a:off x="3895725" y="470924"/>
          <a:ext cx="4885203" cy="5885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91438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8">
            <a:extLst>
              <a:ext uri="{FF2B5EF4-FFF2-40B4-BE49-F238E27FC236}">
                <a16:creationId xmlns="" xmlns:a16="http://schemas.microsoft.com/office/drawing/2014/main" id="{6166C6D1-23AC-49C4-BA07-238E4E9F8CE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46544" y="450222"/>
            <a:ext cx="3136890" cy="3603164"/>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 xmlns:a16="http://schemas.microsoft.com/office/drawing/2014/main" id="{1DED7318-86A9-4B22-B57F-85473B664632}"/>
              </a:ext>
            </a:extLst>
          </p:cNvPr>
          <p:cNvSpPr>
            <a:spLocks noGrp="1"/>
          </p:cNvSpPr>
          <p:nvPr>
            <p:ph type="title"/>
          </p:nvPr>
        </p:nvSpPr>
        <p:spPr>
          <a:xfrm>
            <a:off x="581025" y="762000"/>
            <a:ext cx="2696979" cy="3018430"/>
          </a:xfrm>
        </p:spPr>
        <p:txBody>
          <a:bodyPr>
            <a:normAutofit/>
          </a:bodyPr>
          <a:lstStyle/>
          <a:p>
            <a:r>
              <a:rPr lang="en-US" altLang="en-US" b="1" u="sng" dirty="0">
                <a:solidFill>
                  <a:srgbClr val="FFFFFF"/>
                </a:solidFill>
              </a:rPr>
              <a:t>NO POWER OF ARREST</a:t>
            </a:r>
            <a:br>
              <a:rPr lang="en-US" altLang="en-US" b="1" u="sng" dirty="0">
                <a:solidFill>
                  <a:srgbClr val="FFFFFF"/>
                </a:solidFill>
              </a:rPr>
            </a:br>
            <a:endParaRPr lang="en-US" dirty="0">
              <a:solidFill>
                <a:srgbClr val="FFFFFF"/>
              </a:solidFill>
            </a:endParaRPr>
          </a:p>
        </p:txBody>
      </p:sp>
      <p:sp>
        <p:nvSpPr>
          <p:cNvPr id="18" name="Rectangle 10">
            <a:extLst>
              <a:ext uri="{FF2B5EF4-FFF2-40B4-BE49-F238E27FC236}">
                <a16:creationId xmlns="" xmlns:a16="http://schemas.microsoft.com/office/drawing/2014/main" id="{1C091803-41C2-48E0-9228-5148460C747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608127" y="450221"/>
            <a:ext cx="3674942" cy="5948858"/>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lumMod val="85000"/>
                </a:prstClr>
              </a:solidFill>
              <a:effectLst/>
              <a:uLnTx/>
              <a:uFillTx/>
              <a:latin typeface="Calibri" panose="020F0502020204030204"/>
              <a:ea typeface="+mn-ea"/>
              <a:cs typeface="+mn-cs"/>
            </a:endParaRPr>
          </a:p>
        </p:txBody>
      </p:sp>
      <p:sp>
        <p:nvSpPr>
          <p:cNvPr id="3" name="Content Placeholder 2">
            <a:extLst>
              <a:ext uri="{FF2B5EF4-FFF2-40B4-BE49-F238E27FC236}">
                <a16:creationId xmlns="" xmlns:a16="http://schemas.microsoft.com/office/drawing/2014/main" id="{84717A60-936A-43EE-9504-A79E8956FBCD}"/>
              </a:ext>
            </a:extLst>
          </p:cNvPr>
          <p:cNvSpPr>
            <a:spLocks noGrp="1"/>
          </p:cNvSpPr>
          <p:nvPr>
            <p:ph idx="1"/>
          </p:nvPr>
        </p:nvSpPr>
        <p:spPr>
          <a:xfrm>
            <a:off x="3944694" y="909143"/>
            <a:ext cx="3005685" cy="5029586"/>
          </a:xfrm>
        </p:spPr>
        <p:txBody>
          <a:bodyPr anchor="ctr">
            <a:normAutofit/>
          </a:bodyPr>
          <a:lstStyle/>
          <a:p>
            <a:pPr marL="0" indent="0">
              <a:buNone/>
            </a:pPr>
            <a:r>
              <a:rPr lang="en-US" altLang="en-US" sz="3200" b="1" dirty="0"/>
              <a:t>In North Carolina, a security guard has </a:t>
            </a:r>
            <a:r>
              <a:rPr lang="en-US" altLang="en-US" sz="3200" b="1" u="sng" dirty="0"/>
              <a:t>NO POWER OF ARREST</a:t>
            </a:r>
            <a:r>
              <a:rPr lang="en-US" altLang="en-US" sz="3200" b="1" dirty="0"/>
              <a:t> unless requested to do so by a law enforcement officer.</a:t>
            </a:r>
          </a:p>
          <a:p>
            <a:pPr marL="0" indent="0">
              <a:buNone/>
            </a:pPr>
            <a:endParaRPr lang="en-US" sz="2100" dirty="0"/>
          </a:p>
        </p:txBody>
      </p:sp>
      <p:sp>
        <p:nvSpPr>
          <p:cNvPr id="19" name="Rectangle 12">
            <a:extLst>
              <a:ext uri="{FF2B5EF4-FFF2-40B4-BE49-F238E27FC236}">
                <a16:creationId xmlns="" xmlns:a16="http://schemas.microsoft.com/office/drawing/2014/main" id="{B775CD93-9DF2-48CB-9F57-1BCA9A46C7F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7406899" y="450221"/>
            <a:ext cx="1401025" cy="3603165"/>
          </a:xfrm>
          <a:prstGeom prst="rect">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4" name="Picture 5" descr="E:\IMAGES\PRFESION\POLICE\CMB00065.WMF">
            <a:extLst>
              <a:ext uri="{FF2B5EF4-FFF2-40B4-BE49-F238E27FC236}">
                <a16:creationId xmlns="" xmlns:a16="http://schemas.microsoft.com/office/drawing/2014/main" id="{498E4172-1ABA-4DD7-A623-603A6C94C6B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835347" y="4214253"/>
            <a:ext cx="2173848" cy="2173848"/>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14">
            <a:extLst>
              <a:ext uri="{FF2B5EF4-FFF2-40B4-BE49-F238E27FC236}">
                <a16:creationId xmlns="" xmlns:a16="http://schemas.microsoft.com/office/drawing/2014/main" id="{E186B68C-84BC-4A6E-99D1-EE87483C134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7405309" y="4214253"/>
            <a:ext cx="1401025" cy="2173848"/>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655839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13D099F-7513-4302-B487-2B59A53B8523}"/>
              </a:ext>
            </a:extLst>
          </p:cNvPr>
          <p:cNvSpPr>
            <a:spLocks noGrp="1"/>
          </p:cNvSpPr>
          <p:nvPr>
            <p:ph type="title"/>
          </p:nvPr>
        </p:nvSpPr>
        <p:spPr>
          <a:xfrm>
            <a:off x="3724072" y="629268"/>
            <a:ext cx="4939868" cy="1286160"/>
          </a:xfrm>
        </p:spPr>
        <p:txBody>
          <a:bodyPr anchor="b">
            <a:normAutofit/>
          </a:bodyPr>
          <a:lstStyle/>
          <a:p>
            <a:r>
              <a:rPr lang="en-US"/>
              <a:t>Response to Crime</a:t>
            </a:r>
          </a:p>
        </p:txBody>
      </p:sp>
      <p:pic>
        <p:nvPicPr>
          <p:cNvPr id="4" name="Picture 3">
            <a:extLst>
              <a:ext uri="{FF2B5EF4-FFF2-40B4-BE49-F238E27FC236}">
                <a16:creationId xmlns="" xmlns:a16="http://schemas.microsoft.com/office/drawing/2014/main" id="{D7938F21-13B4-49C8-A876-46284F09B36A}"/>
              </a:ext>
            </a:extLst>
          </p:cNvPr>
          <p:cNvPicPr>
            <a:picLocks noChangeAspect="1"/>
          </p:cNvPicPr>
          <p:nvPr/>
        </p:nvPicPr>
        <p:blipFill rotWithShape="1">
          <a:blip r:embed="rId2"/>
          <a:srcRect l="2572" r="37672" b="2"/>
          <a:stretch/>
        </p:blipFill>
        <p:spPr>
          <a:xfrm>
            <a:off x="20" y="10"/>
            <a:ext cx="3476673" cy="6857990"/>
          </a:xfrm>
          <a:prstGeom prst="rect">
            <a:avLst/>
          </a:prstGeom>
          <a:effectLst/>
        </p:spPr>
      </p:pic>
      <p:cxnSp>
        <p:nvCxnSpPr>
          <p:cNvPr id="13" name="Straight Connector 8">
            <a:extLst>
              <a:ext uri="{FF2B5EF4-FFF2-40B4-BE49-F238E27FC236}">
                <a16:creationId xmlns="" xmlns:a16="http://schemas.microsoft.com/office/drawing/2014/main" id="{A7F400EE-A8A5-48AF-B4D6-291B52C6F0B0}"/>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a:off x="3810700" y="2115117"/>
            <a:ext cx="4732020" cy="0"/>
          </a:xfrm>
          <a:prstGeom prst="line">
            <a:avLst/>
          </a:prstGeom>
          <a:ln w="19050">
            <a:solidFill>
              <a:srgbClr val="FD482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 xmlns:a16="http://schemas.microsoft.com/office/drawing/2014/main" id="{082C6A6F-AACB-4032-9488-C71DA522085D}"/>
              </a:ext>
            </a:extLst>
          </p:cNvPr>
          <p:cNvSpPr>
            <a:spLocks noGrp="1"/>
          </p:cNvSpPr>
          <p:nvPr>
            <p:ph idx="1"/>
          </p:nvPr>
        </p:nvSpPr>
        <p:spPr>
          <a:xfrm>
            <a:off x="3724073" y="2438400"/>
            <a:ext cx="4939867" cy="3785419"/>
          </a:xfrm>
        </p:spPr>
        <p:txBody>
          <a:bodyPr>
            <a:normAutofit/>
          </a:bodyPr>
          <a:lstStyle/>
          <a:p>
            <a:r>
              <a:rPr lang="en-US" dirty="0"/>
              <a:t>Call Law Enforcement</a:t>
            </a:r>
          </a:p>
          <a:p>
            <a:endParaRPr lang="en-US" dirty="0"/>
          </a:p>
          <a:p>
            <a:r>
              <a:rPr lang="en-US" dirty="0"/>
              <a:t>No time to call law enforcement, take action based upon your training.</a:t>
            </a:r>
          </a:p>
          <a:p>
            <a:endParaRPr lang="en-US" dirty="0"/>
          </a:p>
          <a:p>
            <a:r>
              <a:rPr lang="en-US" dirty="0"/>
              <a:t>Consider the consequences of your actions before you act.</a:t>
            </a:r>
          </a:p>
        </p:txBody>
      </p:sp>
    </p:spTree>
    <p:extLst>
      <p:ext uri="{BB962C8B-B14F-4D97-AF65-F5344CB8AC3E}">
        <p14:creationId xmlns:p14="http://schemas.microsoft.com/office/powerpoint/2010/main" val="19914810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 xmlns:a16="http://schemas.microsoft.com/office/drawing/2014/main" id="{56C20283-73E0-40EC-8AD8-057F581F64C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143" y="0"/>
            <a:ext cx="9141714"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28">
            <a:extLst>
              <a:ext uri="{FF2B5EF4-FFF2-40B4-BE49-F238E27FC236}">
                <a16:creationId xmlns="" xmlns:a16="http://schemas.microsoft.com/office/drawing/2014/main" id="{3FCC729B-E528-40C3-82D3-BA4375575E8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flipH="1" flipV="1">
            <a:off x="720090" y="0"/>
            <a:ext cx="8413995" cy="6858000"/>
          </a:xfrm>
          <a:custGeom>
            <a:avLst/>
            <a:gdLst>
              <a:gd name="connsiteX0" fmla="*/ 0 w 11218661"/>
              <a:gd name="connsiteY0" fmla="*/ 0 h 6858000"/>
              <a:gd name="connsiteX1" fmla="*/ 8042507 w 11218661"/>
              <a:gd name="connsiteY1" fmla="*/ 0 h 6858000"/>
              <a:gd name="connsiteX2" fmla="*/ 11218661 w 11218661"/>
              <a:gd name="connsiteY2" fmla="*/ 6858000 h 6858000"/>
              <a:gd name="connsiteX3" fmla="*/ 0 w 1121866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218661" h="6858000">
                <a:moveTo>
                  <a:pt x="0" y="0"/>
                </a:moveTo>
                <a:lnTo>
                  <a:pt x="8042507" y="0"/>
                </a:lnTo>
                <a:lnTo>
                  <a:pt x="11218661" y="6858000"/>
                </a:lnTo>
                <a:lnTo>
                  <a:pt x="0" y="6858000"/>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3" name="Freeform 26">
            <a:extLst>
              <a:ext uri="{FF2B5EF4-FFF2-40B4-BE49-F238E27FC236}">
                <a16:creationId xmlns="" xmlns:a16="http://schemas.microsoft.com/office/drawing/2014/main" id="{58F1FB8D-1842-4A04-998D-6CF047AB279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flipH="1" flipV="1">
            <a:off x="1065186" y="0"/>
            <a:ext cx="8078814" cy="6858000"/>
          </a:xfrm>
          <a:custGeom>
            <a:avLst/>
            <a:gdLst>
              <a:gd name="connsiteX0" fmla="*/ 0 w 10771752"/>
              <a:gd name="connsiteY0" fmla="*/ 0 h 6858000"/>
              <a:gd name="connsiteX1" fmla="*/ 7595598 w 10771752"/>
              <a:gd name="connsiteY1" fmla="*/ 0 h 6858000"/>
              <a:gd name="connsiteX2" fmla="*/ 10771752 w 10771752"/>
              <a:gd name="connsiteY2" fmla="*/ 6858000 h 6858000"/>
              <a:gd name="connsiteX3" fmla="*/ 0 w 1077175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0771752" h="6858000">
                <a:moveTo>
                  <a:pt x="0" y="0"/>
                </a:moveTo>
                <a:lnTo>
                  <a:pt x="7595598" y="0"/>
                </a:lnTo>
                <a:lnTo>
                  <a:pt x="10771752" y="6858000"/>
                </a:lnTo>
                <a:lnTo>
                  <a:pt x="0" y="6858000"/>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 xmlns:a16="http://schemas.microsoft.com/office/drawing/2014/main" id="{EDB025C9-6AA8-47FE-BED6-05FBB0013DB7}"/>
              </a:ext>
            </a:extLst>
          </p:cNvPr>
          <p:cNvSpPr>
            <a:spLocks noGrp="1"/>
          </p:cNvSpPr>
          <p:nvPr>
            <p:ph type="title"/>
          </p:nvPr>
        </p:nvSpPr>
        <p:spPr>
          <a:xfrm>
            <a:off x="3288029" y="365125"/>
            <a:ext cx="5373370" cy="1325563"/>
          </a:xfrm>
        </p:spPr>
        <p:txBody>
          <a:bodyPr>
            <a:normAutofit/>
          </a:bodyPr>
          <a:lstStyle/>
          <a:p>
            <a:r>
              <a:rPr lang="en-US" altLang="en-US" b="1" i="1" u="sng" dirty="0">
                <a:effectLst>
                  <a:outerShdw blurRad="38100" dist="38100" dir="2700000" algn="tl">
                    <a:srgbClr val="000000"/>
                  </a:outerShdw>
                </a:effectLst>
              </a:rPr>
              <a:t>Use of Force</a:t>
            </a:r>
            <a:br>
              <a:rPr lang="en-US" altLang="en-US" b="1" i="1" u="sng" dirty="0">
                <a:effectLst>
                  <a:outerShdw blurRad="38100" dist="38100" dir="2700000" algn="tl">
                    <a:srgbClr val="000000"/>
                  </a:outerShdw>
                </a:effectLst>
              </a:rPr>
            </a:br>
            <a:endParaRPr lang="en-US" dirty="0"/>
          </a:p>
        </p:txBody>
      </p:sp>
      <p:pic>
        <p:nvPicPr>
          <p:cNvPr id="4" name="Picture 4" descr="E:\IMAGES\PRFESION\POLICE\CMB00097.WMF">
            <a:extLst>
              <a:ext uri="{FF2B5EF4-FFF2-40B4-BE49-F238E27FC236}">
                <a16:creationId xmlns="" xmlns:a16="http://schemas.microsoft.com/office/drawing/2014/main" id="{945CF328-5327-4E6F-9B08-6DC265D83BB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60045" y="1972183"/>
            <a:ext cx="2243455" cy="2650617"/>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 xmlns:a16="http://schemas.microsoft.com/office/drawing/2014/main" id="{F79ED624-03A4-4C1D-A12A-7D47DEB8A10F}"/>
              </a:ext>
            </a:extLst>
          </p:cNvPr>
          <p:cNvSpPr>
            <a:spLocks noGrp="1"/>
          </p:cNvSpPr>
          <p:nvPr>
            <p:ph idx="1"/>
          </p:nvPr>
        </p:nvSpPr>
        <p:spPr>
          <a:xfrm>
            <a:off x="3290636" y="2022601"/>
            <a:ext cx="5370763" cy="4154361"/>
          </a:xfrm>
        </p:spPr>
        <p:txBody>
          <a:bodyPr>
            <a:normAutofit/>
          </a:bodyPr>
          <a:lstStyle/>
          <a:p>
            <a:pPr>
              <a:spcBef>
                <a:spcPct val="50000"/>
              </a:spcBef>
              <a:buFontTx/>
              <a:buBlip>
                <a:blip r:embed="rId3">
                  <a:extLst/>
                </a:blip>
              </a:buBlip>
            </a:pPr>
            <a:r>
              <a:rPr lang="en-US" altLang="en-US" sz="2400" dirty="0"/>
              <a:t> Avoid the use of force if possible!</a:t>
            </a:r>
          </a:p>
          <a:p>
            <a:pPr>
              <a:spcBef>
                <a:spcPct val="50000"/>
              </a:spcBef>
              <a:buFontTx/>
              <a:buBlip>
                <a:blip r:embed="rId3">
                  <a:extLst/>
                </a:blip>
              </a:buBlip>
            </a:pPr>
            <a:r>
              <a:rPr lang="en-US" altLang="en-US" sz="2400" dirty="0"/>
              <a:t>  Force used depends on the seriousness of the crime being committed.</a:t>
            </a:r>
          </a:p>
          <a:p>
            <a:pPr>
              <a:spcBef>
                <a:spcPct val="50000"/>
              </a:spcBef>
              <a:buFontTx/>
              <a:buBlip>
                <a:blip r:embed="rId3">
                  <a:extLst/>
                </a:blip>
              </a:buBlip>
            </a:pPr>
            <a:r>
              <a:rPr lang="en-US" altLang="en-US" sz="2400" dirty="0"/>
              <a:t>  Under no circumstances can a    security guard use greater force than the circumstances would justify a law enforcement officer to use</a:t>
            </a:r>
          </a:p>
          <a:p>
            <a:pPr>
              <a:spcBef>
                <a:spcPct val="50000"/>
              </a:spcBef>
              <a:buFontTx/>
              <a:buBlip>
                <a:blip r:embed="rId3">
                  <a:extLst/>
                </a:blip>
              </a:buBlip>
            </a:pPr>
            <a:r>
              <a:rPr lang="en-US" altLang="en-US" sz="2400" dirty="0"/>
              <a:t>  The most notable standard is “</a:t>
            </a:r>
            <a:r>
              <a:rPr lang="en-US" altLang="en-US" sz="2400" b="1" dirty="0"/>
              <a:t>reasonableness</a:t>
            </a:r>
            <a:r>
              <a:rPr lang="en-US" altLang="en-US" sz="2400" dirty="0"/>
              <a:t>.”</a:t>
            </a:r>
            <a:endParaRPr lang="en-US" sz="2400" dirty="0"/>
          </a:p>
        </p:txBody>
      </p:sp>
    </p:spTree>
    <p:extLst>
      <p:ext uri="{BB962C8B-B14F-4D97-AF65-F5344CB8AC3E}">
        <p14:creationId xmlns:p14="http://schemas.microsoft.com/office/powerpoint/2010/main" val="1792119517"/>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 xmlns:a16="http://schemas.microsoft.com/office/drawing/2014/main" id="{46C2E80F-49A6-4372-B103-219D417A55E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63072" y="470925"/>
            <a:ext cx="3285756"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 xmlns:a16="http://schemas.microsoft.com/office/drawing/2014/main" id="{022A603B-301D-40B0-BC41-BB7447DC6332}"/>
              </a:ext>
            </a:extLst>
          </p:cNvPr>
          <p:cNvSpPr>
            <a:spLocks noGrp="1"/>
          </p:cNvSpPr>
          <p:nvPr>
            <p:ph type="title"/>
          </p:nvPr>
        </p:nvSpPr>
        <p:spPr>
          <a:xfrm>
            <a:off x="647271" y="1012004"/>
            <a:ext cx="2562119" cy="4795408"/>
          </a:xfrm>
        </p:spPr>
        <p:txBody>
          <a:bodyPr>
            <a:normAutofit/>
          </a:bodyPr>
          <a:lstStyle/>
          <a:p>
            <a:r>
              <a:rPr lang="en-US" altLang="en-US" sz="4100" b="1" i="1" u="sng" dirty="0">
                <a:solidFill>
                  <a:srgbClr val="FFFFFF"/>
                </a:solidFill>
                <a:effectLst>
                  <a:outerShdw blurRad="38100" dist="38100" dir="2700000" algn="tl">
                    <a:srgbClr val="000000"/>
                  </a:outerShdw>
                </a:effectLst>
              </a:rPr>
              <a:t>Use of Force Continuum</a:t>
            </a:r>
            <a:br>
              <a:rPr lang="en-US" altLang="en-US" sz="4100" b="1" i="1" u="sng" dirty="0">
                <a:solidFill>
                  <a:srgbClr val="FFFFFF"/>
                </a:solidFill>
                <a:effectLst>
                  <a:outerShdw blurRad="38100" dist="38100" dir="2700000" algn="tl">
                    <a:srgbClr val="000000"/>
                  </a:outerShdw>
                </a:effectLst>
              </a:rPr>
            </a:br>
            <a:endParaRPr lang="en-US" sz="4100" dirty="0">
              <a:solidFill>
                <a:srgbClr val="FFFFFF"/>
              </a:solidFill>
            </a:endParaRPr>
          </a:p>
        </p:txBody>
      </p:sp>
      <p:sp>
        <p:nvSpPr>
          <p:cNvPr id="7" name="Rectangle: Rounded Corners 6">
            <a:extLst>
              <a:ext uri="{FF2B5EF4-FFF2-40B4-BE49-F238E27FC236}">
                <a16:creationId xmlns="" xmlns:a16="http://schemas.microsoft.com/office/drawing/2014/main" id="{F4EADB7F-16B4-41B1-83ED-CE8F357913C6}"/>
              </a:ext>
            </a:extLst>
          </p:cNvPr>
          <p:cNvSpPr/>
          <p:nvPr/>
        </p:nvSpPr>
        <p:spPr>
          <a:xfrm>
            <a:off x="3895724" y="470925"/>
            <a:ext cx="4885203" cy="693070"/>
          </a:xfrm>
          <a:prstGeom prst="roundRect">
            <a:avLst>
              <a:gd name="adj" fmla="val 10000"/>
            </a:avLst>
          </a:prstGeom>
        </p:spPr>
        <p:style>
          <a:lnRef idx="0">
            <a:schemeClr val="dk1">
              <a:hueOff val="0"/>
              <a:satOff val="0"/>
              <a:lumOff val="0"/>
              <a:alphaOff val="0"/>
            </a:schemeClr>
          </a:lnRef>
          <a:fillRef idx="1">
            <a:schemeClr val="bg1">
              <a:lumMod val="95000"/>
              <a:hueOff val="0"/>
              <a:satOff val="0"/>
              <a:lumOff val="0"/>
              <a:alphaOff val="0"/>
            </a:schemeClr>
          </a:fillRef>
          <a:effectRef idx="0">
            <a:schemeClr val="bg1">
              <a:lumMod val="95000"/>
              <a:hueOff val="0"/>
              <a:satOff val="0"/>
              <a:lumOff val="0"/>
              <a:alphaOff val="0"/>
            </a:schemeClr>
          </a:effectRef>
          <a:fontRef idx="minor">
            <a:schemeClr val="dk1">
              <a:hueOff val="0"/>
              <a:satOff val="0"/>
              <a:lumOff val="0"/>
              <a:alphaOff val="0"/>
            </a:schemeClr>
          </a:fontRef>
        </p:style>
      </p:sp>
      <p:sp>
        <p:nvSpPr>
          <p:cNvPr id="8" name="Rectangle 7" descr="Marker">
            <a:extLst>
              <a:ext uri="{FF2B5EF4-FFF2-40B4-BE49-F238E27FC236}">
                <a16:creationId xmlns="" xmlns:a16="http://schemas.microsoft.com/office/drawing/2014/main" id="{F0A8658C-9456-4AB1-8158-494F273E71D2}"/>
              </a:ext>
            </a:extLst>
          </p:cNvPr>
          <p:cNvSpPr/>
          <p:nvPr/>
        </p:nvSpPr>
        <p:spPr>
          <a:xfrm>
            <a:off x="4105378" y="627368"/>
            <a:ext cx="381188" cy="381188"/>
          </a:xfrm>
          <a:prstGeom prst="rect">
            <a:avLst/>
          </a:prstGeom>
          <a: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a:blipFill>
        </p:spPr>
        <p:style>
          <a:lnRef idx="2">
            <a:schemeClr val="lt1">
              <a:alpha val="0"/>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sp>
      <p:sp>
        <p:nvSpPr>
          <p:cNvPr id="9" name="Freeform: Shape 8">
            <a:extLst>
              <a:ext uri="{FF2B5EF4-FFF2-40B4-BE49-F238E27FC236}">
                <a16:creationId xmlns="" xmlns:a16="http://schemas.microsoft.com/office/drawing/2014/main" id="{92B3D6B7-BDA4-4F2C-83DE-BA714DC78408}"/>
              </a:ext>
            </a:extLst>
          </p:cNvPr>
          <p:cNvSpPr/>
          <p:nvPr/>
        </p:nvSpPr>
        <p:spPr>
          <a:xfrm>
            <a:off x="4696221" y="471427"/>
            <a:ext cx="4084706" cy="693070"/>
          </a:xfrm>
          <a:custGeom>
            <a:avLst/>
            <a:gdLst>
              <a:gd name="connsiteX0" fmla="*/ 0 w 4084706"/>
              <a:gd name="connsiteY0" fmla="*/ 0 h 693070"/>
              <a:gd name="connsiteX1" fmla="*/ 4084706 w 4084706"/>
              <a:gd name="connsiteY1" fmla="*/ 0 h 693070"/>
              <a:gd name="connsiteX2" fmla="*/ 4084706 w 4084706"/>
              <a:gd name="connsiteY2" fmla="*/ 693070 h 693070"/>
              <a:gd name="connsiteX3" fmla="*/ 0 w 4084706"/>
              <a:gd name="connsiteY3" fmla="*/ 693070 h 693070"/>
              <a:gd name="connsiteX4" fmla="*/ 0 w 4084706"/>
              <a:gd name="connsiteY4" fmla="*/ 0 h 6930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4706" h="693070">
                <a:moveTo>
                  <a:pt x="0" y="0"/>
                </a:moveTo>
                <a:lnTo>
                  <a:pt x="4084706" y="0"/>
                </a:lnTo>
                <a:lnTo>
                  <a:pt x="4084706" y="693070"/>
                </a:lnTo>
                <a:lnTo>
                  <a:pt x="0" y="69307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3350" tIns="73350" rIns="73350" bIns="73350" numCol="1" spcCol="1270" anchor="ctr" anchorCtr="0">
            <a:noAutofit/>
          </a:bodyPr>
          <a:lstStyle/>
          <a:p>
            <a:pPr marL="0" lvl="0" indent="0" algn="l" defTabSz="711200">
              <a:lnSpc>
                <a:spcPct val="100000"/>
              </a:lnSpc>
              <a:spcBef>
                <a:spcPct val="0"/>
              </a:spcBef>
              <a:spcAft>
                <a:spcPct val="35000"/>
              </a:spcAft>
              <a:buNone/>
            </a:pPr>
            <a:r>
              <a:rPr lang="en-US" sz="2800" kern="1200" dirty="0"/>
              <a:t>Presence</a:t>
            </a:r>
          </a:p>
        </p:txBody>
      </p:sp>
      <p:sp>
        <p:nvSpPr>
          <p:cNvPr id="11" name="Rectangle: Rounded Corners 10">
            <a:extLst>
              <a:ext uri="{FF2B5EF4-FFF2-40B4-BE49-F238E27FC236}">
                <a16:creationId xmlns="" xmlns:a16="http://schemas.microsoft.com/office/drawing/2014/main" id="{F32FA036-4750-472A-B470-A9602F4BABDB}"/>
              </a:ext>
            </a:extLst>
          </p:cNvPr>
          <p:cNvSpPr/>
          <p:nvPr/>
        </p:nvSpPr>
        <p:spPr>
          <a:xfrm>
            <a:off x="3895725" y="1337765"/>
            <a:ext cx="4885203" cy="693070"/>
          </a:xfrm>
          <a:prstGeom prst="roundRect">
            <a:avLst>
              <a:gd name="adj" fmla="val 10000"/>
            </a:avLst>
          </a:prstGeom>
        </p:spPr>
        <p:style>
          <a:lnRef idx="0">
            <a:schemeClr val="dk1">
              <a:hueOff val="0"/>
              <a:satOff val="0"/>
              <a:lumOff val="0"/>
              <a:alphaOff val="0"/>
            </a:schemeClr>
          </a:lnRef>
          <a:fillRef idx="1">
            <a:schemeClr val="bg1">
              <a:lumMod val="95000"/>
              <a:hueOff val="0"/>
              <a:satOff val="0"/>
              <a:lumOff val="0"/>
              <a:alphaOff val="0"/>
            </a:schemeClr>
          </a:fillRef>
          <a:effectRef idx="0">
            <a:schemeClr val="bg1">
              <a:lumMod val="95000"/>
              <a:hueOff val="0"/>
              <a:satOff val="0"/>
              <a:lumOff val="0"/>
              <a:alphaOff val="0"/>
            </a:schemeClr>
          </a:effectRef>
          <a:fontRef idx="minor">
            <a:schemeClr val="dk1">
              <a:hueOff val="0"/>
              <a:satOff val="0"/>
              <a:lumOff val="0"/>
              <a:alphaOff val="0"/>
            </a:schemeClr>
          </a:fontRef>
        </p:style>
      </p:sp>
      <p:sp>
        <p:nvSpPr>
          <p:cNvPr id="12" name="Rectangle 11" descr="Chat">
            <a:extLst>
              <a:ext uri="{FF2B5EF4-FFF2-40B4-BE49-F238E27FC236}">
                <a16:creationId xmlns="" xmlns:a16="http://schemas.microsoft.com/office/drawing/2014/main" id="{DA9CE5DA-3177-41BF-9B2B-CC9268F39D8A}"/>
              </a:ext>
            </a:extLst>
          </p:cNvPr>
          <p:cNvSpPr/>
          <p:nvPr/>
        </p:nvSpPr>
        <p:spPr>
          <a:xfrm>
            <a:off x="4105378" y="1493706"/>
            <a:ext cx="381188" cy="381188"/>
          </a:xfrm>
          <a:prstGeom prst="rect">
            <a:avLst/>
          </a:prstGeom>
          <a:blipFill>
            <a:blip r:embed="rId5" cstate="print">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a:blipFill>
        </p:spPr>
        <p:style>
          <a:lnRef idx="2">
            <a:schemeClr val="lt1">
              <a:alpha val="0"/>
              <a:hueOff val="0"/>
              <a:satOff val="0"/>
              <a:lumOff val="0"/>
              <a:alphaOff val="0"/>
            </a:schemeClr>
          </a:lnRef>
          <a:fillRef idx="1">
            <a:scrgbClr r="0" g="0" b="0"/>
          </a:fillRef>
          <a:effectRef idx="0">
            <a:schemeClr val="accent3">
              <a:hueOff val="0"/>
              <a:satOff val="0"/>
              <a:lumOff val="0"/>
              <a:alphaOff val="0"/>
            </a:schemeClr>
          </a:effectRef>
          <a:fontRef idx="minor">
            <a:schemeClr val="lt1"/>
          </a:fontRef>
        </p:style>
      </p:sp>
      <p:sp>
        <p:nvSpPr>
          <p:cNvPr id="13" name="Freeform: Shape 12">
            <a:extLst>
              <a:ext uri="{FF2B5EF4-FFF2-40B4-BE49-F238E27FC236}">
                <a16:creationId xmlns="" xmlns:a16="http://schemas.microsoft.com/office/drawing/2014/main" id="{5386D832-D5EB-4EAA-B6A2-16B9BE277060}"/>
              </a:ext>
            </a:extLst>
          </p:cNvPr>
          <p:cNvSpPr/>
          <p:nvPr/>
        </p:nvSpPr>
        <p:spPr>
          <a:xfrm>
            <a:off x="4696221" y="1337765"/>
            <a:ext cx="4084706" cy="693070"/>
          </a:xfrm>
          <a:custGeom>
            <a:avLst/>
            <a:gdLst>
              <a:gd name="connsiteX0" fmla="*/ 0 w 4084706"/>
              <a:gd name="connsiteY0" fmla="*/ 0 h 693070"/>
              <a:gd name="connsiteX1" fmla="*/ 4084706 w 4084706"/>
              <a:gd name="connsiteY1" fmla="*/ 0 h 693070"/>
              <a:gd name="connsiteX2" fmla="*/ 4084706 w 4084706"/>
              <a:gd name="connsiteY2" fmla="*/ 693070 h 693070"/>
              <a:gd name="connsiteX3" fmla="*/ 0 w 4084706"/>
              <a:gd name="connsiteY3" fmla="*/ 693070 h 693070"/>
              <a:gd name="connsiteX4" fmla="*/ 0 w 4084706"/>
              <a:gd name="connsiteY4" fmla="*/ 0 h 6930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4706" h="693070">
                <a:moveTo>
                  <a:pt x="0" y="0"/>
                </a:moveTo>
                <a:lnTo>
                  <a:pt x="4084706" y="0"/>
                </a:lnTo>
                <a:lnTo>
                  <a:pt x="4084706" y="693070"/>
                </a:lnTo>
                <a:lnTo>
                  <a:pt x="0" y="69307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3350" tIns="73350" rIns="73350" bIns="73350" numCol="1" spcCol="1270" anchor="ctr" anchorCtr="0">
            <a:noAutofit/>
          </a:bodyPr>
          <a:lstStyle/>
          <a:p>
            <a:pPr marL="0" lvl="0" indent="0" algn="l" defTabSz="711200">
              <a:lnSpc>
                <a:spcPct val="100000"/>
              </a:lnSpc>
              <a:spcBef>
                <a:spcPct val="0"/>
              </a:spcBef>
              <a:spcAft>
                <a:spcPct val="35000"/>
              </a:spcAft>
              <a:buNone/>
            </a:pPr>
            <a:r>
              <a:rPr lang="en-US" sz="2800" kern="1200" dirty="0"/>
              <a:t>Verbal</a:t>
            </a:r>
          </a:p>
        </p:txBody>
      </p:sp>
      <p:sp>
        <p:nvSpPr>
          <p:cNvPr id="14" name="Rectangle: Rounded Corners 13">
            <a:extLst>
              <a:ext uri="{FF2B5EF4-FFF2-40B4-BE49-F238E27FC236}">
                <a16:creationId xmlns="" xmlns:a16="http://schemas.microsoft.com/office/drawing/2014/main" id="{611960E3-91DA-46E3-86C1-68A151A0AA29}"/>
              </a:ext>
            </a:extLst>
          </p:cNvPr>
          <p:cNvSpPr/>
          <p:nvPr/>
        </p:nvSpPr>
        <p:spPr>
          <a:xfrm>
            <a:off x="3895725" y="2204103"/>
            <a:ext cx="4885203" cy="693070"/>
          </a:xfrm>
          <a:prstGeom prst="roundRect">
            <a:avLst>
              <a:gd name="adj" fmla="val 10000"/>
            </a:avLst>
          </a:prstGeom>
        </p:spPr>
        <p:style>
          <a:lnRef idx="0">
            <a:schemeClr val="dk1">
              <a:hueOff val="0"/>
              <a:satOff val="0"/>
              <a:lumOff val="0"/>
              <a:alphaOff val="0"/>
            </a:schemeClr>
          </a:lnRef>
          <a:fillRef idx="1">
            <a:schemeClr val="bg1">
              <a:lumMod val="95000"/>
              <a:hueOff val="0"/>
              <a:satOff val="0"/>
              <a:lumOff val="0"/>
              <a:alphaOff val="0"/>
            </a:schemeClr>
          </a:fillRef>
          <a:effectRef idx="0">
            <a:schemeClr val="bg1">
              <a:lumMod val="95000"/>
              <a:hueOff val="0"/>
              <a:satOff val="0"/>
              <a:lumOff val="0"/>
              <a:alphaOff val="0"/>
            </a:schemeClr>
          </a:effectRef>
          <a:fontRef idx="minor">
            <a:schemeClr val="dk1">
              <a:hueOff val="0"/>
              <a:satOff val="0"/>
              <a:lumOff val="0"/>
              <a:alphaOff val="0"/>
            </a:schemeClr>
          </a:fontRef>
        </p:style>
      </p:sp>
      <p:sp>
        <p:nvSpPr>
          <p:cNvPr id="16" name="Rectangle 15" descr="Raised Hand">
            <a:extLst>
              <a:ext uri="{FF2B5EF4-FFF2-40B4-BE49-F238E27FC236}">
                <a16:creationId xmlns="" xmlns:a16="http://schemas.microsoft.com/office/drawing/2014/main" id="{77185F04-E1BC-4D52-AD3B-445BAE2AA9F3}"/>
              </a:ext>
            </a:extLst>
          </p:cNvPr>
          <p:cNvSpPr/>
          <p:nvPr/>
        </p:nvSpPr>
        <p:spPr>
          <a:xfrm>
            <a:off x="4105378" y="2360043"/>
            <a:ext cx="381188" cy="381188"/>
          </a:xfrm>
          <a:prstGeom prst="rect">
            <a:avLst/>
          </a:prstGeom>
          <a:blipFill>
            <a:blip r:embed="rId7" cstate="print">
              <a:extLst>
                <a:ext uri="{28A0092B-C50C-407E-A947-70E740481C1C}">
                  <a14:useLocalDpi xmlns:a14="http://schemas.microsoft.com/office/drawing/2010/main" val="0"/>
                </a:ext>
                <a:ext uri="{96DAC541-7B7A-43D3-8B79-37D633B846F1}">
                  <asvg:svgBlip xmlns="" xmlns:asvg="http://schemas.microsoft.com/office/drawing/2016/SVG/main" r:embed="rId8"/>
                </a:ext>
              </a:extLst>
            </a:blip>
            <a:stretch>
              <a:fillRect/>
            </a:stretch>
          </a:blipFill>
        </p:spPr>
        <p:style>
          <a:lnRef idx="2">
            <a:schemeClr val="lt1">
              <a:alpha val="0"/>
              <a:hueOff val="0"/>
              <a:satOff val="0"/>
              <a:lumOff val="0"/>
              <a:alphaOff val="0"/>
            </a:schemeClr>
          </a:lnRef>
          <a:fillRef idx="1">
            <a:scrgbClr r="0" g="0" b="0"/>
          </a:fillRef>
          <a:effectRef idx="0">
            <a:schemeClr val="accent4">
              <a:hueOff val="0"/>
              <a:satOff val="0"/>
              <a:lumOff val="0"/>
              <a:alphaOff val="0"/>
            </a:schemeClr>
          </a:effectRef>
          <a:fontRef idx="minor">
            <a:schemeClr val="lt1"/>
          </a:fontRef>
        </p:style>
      </p:sp>
      <p:sp>
        <p:nvSpPr>
          <p:cNvPr id="18" name="Freeform: Shape 17">
            <a:extLst>
              <a:ext uri="{FF2B5EF4-FFF2-40B4-BE49-F238E27FC236}">
                <a16:creationId xmlns="" xmlns:a16="http://schemas.microsoft.com/office/drawing/2014/main" id="{C14A171A-D0DE-4F0E-BA8B-4817B11592DA}"/>
              </a:ext>
            </a:extLst>
          </p:cNvPr>
          <p:cNvSpPr/>
          <p:nvPr/>
        </p:nvSpPr>
        <p:spPr>
          <a:xfrm>
            <a:off x="4696221" y="2204103"/>
            <a:ext cx="4084706" cy="693070"/>
          </a:xfrm>
          <a:custGeom>
            <a:avLst/>
            <a:gdLst>
              <a:gd name="connsiteX0" fmla="*/ 0 w 4084706"/>
              <a:gd name="connsiteY0" fmla="*/ 0 h 693070"/>
              <a:gd name="connsiteX1" fmla="*/ 4084706 w 4084706"/>
              <a:gd name="connsiteY1" fmla="*/ 0 h 693070"/>
              <a:gd name="connsiteX2" fmla="*/ 4084706 w 4084706"/>
              <a:gd name="connsiteY2" fmla="*/ 693070 h 693070"/>
              <a:gd name="connsiteX3" fmla="*/ 0 w 4084706"/>
              <a:gd name="connsiteY3" fmla="*/ 693070 h 693070"/>
              <a:gd name="connsiteX4" fmla="*/ 0 w 4084706"/>
              <a:gd name="connsiteY4" fmla="*/ 0 h 6930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4706" h="693070">
                <a:moveTo>
                  <a:pt x="0" y="0"/>
                </a:moveTo>
                <a:lnTo>
                  <a:pt x="4084706" y="0"/>
                </a:lnTo>
                <a:lnTo>
                  <a:pt x="4084706" y="693070"/>
                </a:lnTo>
                <a:lnTo>
                  <a:pt x="0" y="69307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3350" tIns="73350" rIns="73350" bIns="73350" numCol="1" spcCol="1270" anchor="ctr" anchorCtr="0">
            <a:noAutofit/>
          </a:bodyPr>
          <a:lstStyle/>
          <a:p>
            <a:pPr marL="0" lvl="0" indent="0" algn="l" defTabSz="711200">
              <a:lnSpc>
                <a:spcPct val="100000"/>
              </a:lnSpc>
              <a:spcBef>
                <a:spcPct val="0"/>
              </a:spcBef>
              <a:spcAft>
                <a:spcPct val="35000"/>
              </a:spcAft>
              <a:buNone/>
            </a:pPr>
            <a:r>
              <a:rPr lang="en-US" sz="2800" kern="1200" dirty="0"/>
              <a:t>Soft Hand Control</a:t>
            </a:r>
          </a:p>
        </p:txBody>
      </p:sp>
      <p:sp>
        <p:nvSpPr>
          <p:cNvPr id="19" name="Rectangle: Rounded Corners 18">
            <a:extLst>
              <a:ext uri="{FF2B5EF4-FFF2-40B4-BE49-F238E27FC236}">
                <a16:creationId xmlns="" xmlns:a16="http://schemas.microsoft.com/office/drawing/2014/main" id="{F1AB705E-6B25-4810-B83D-0E88A99BC53D}"/>
              </a:ext>
            </a:extLst>
          </p:cNvPr>
          <p:cNvSpPr/>
          <p:nvPr/>
        </p:nvSpPr>
        <p:spPr>
          <a:xfrm>
            <a:off x="3895725" y="3070440"/>
            <a:ext cx="4885203" cy="693070"/>
          </a:xfrm>
          <a:prstGeom prst="roundRect">
            <a:avLst>
              <a:gd name="adj" fmla="val 10000"/>
            </a:avLst>
          </a:prstGeom>
        </p:spPr>
        <p:style>
          <a:lnRef idx="0">
            <a:schemeClr val="dk1">
              <a:hueOff val="0"/>
              <a:satOff val="0"/>
              <a:lumOff val="0"/>
              <a:alphaOff val="0"/>
            </a:schemeClr>
          </a:lnRef>
          <a:fillRef idx="1">
            <a:schemeClr val="bg1">
              <a:lumMod val="95000"/>
              <a:hueOff val="0"/>
              <a:satOff val="0"/>
              <a:lumOff val="0"/>
              <a:alphaOff val="0"/>
            </a:schemeClr>
          </a:fillRef>
          <a:effectRef idx="0">
            <a:schemeClr val="bg1">
              <a:lumMod val="95000"/>
              <a:hueOff val="0"/>
              <a:satOff val="0"/>
              <a:lumOff val="0"/>
              <a:alphaOff val="0"/>
            </a:schemeClr>
          </a:effectRef>
          <a:fontRef idx="minor">
            <a:schemeClr val="dk1">
              <a:hueOff val="0"/>
              <a:satOff val="0"/>
              <a:lumOff val="0"/>
              <a:alphaOff val="0"/>
            </a:schemeClr>
          </a:fontRef>
        </p:style>
      </p:sp>
      <p:sp>
        <p:nvSpPr>
          <p:cNvPr id="20" name="Rectangle 19">
            <a:extLst>
              <a:ext uri="{FF2B5EF4-FFF2-40B4-BE49-F238E27FC236}">
                <a16:creationId xmlns="" xmlns:a16="http://schemas.microsoft.com/office/drawing/2014/main" id="{8DCA1D98-6205-485F-9930-7887B27A2777}"/>
              </a:ext>
            </a:extLst>
          </p:cNvPr>
          <p:cNvSpPr/>
          <p:nvPr/>
        </p:nvSpPr>
        <p:spPr>
          <a:xfrm>
            <a:off x="4105378" y="3226381"/>
            <a:ext cx="381188" cy="381188"/>
          </a:xfrm>
          <a:prstGeom prst="rect">
            <a:avLst/>
          </a:prstGeom>
          <a:blipFill>
            <a:blip r:embed="rId9">
              <a:extLst>
                <a:ext uri="{28A0092B-C50C-407E-A947-70E740481C1C}">
                  <a14:useLocalDpi xmlns:a14="http://schemas.microsoft.com/office/drawing/2010/main" val="0"/>
                </a:ext>
              </a:extLst>
            </a:blip>
            <a:srcRect/>
            <a:stretch>
              <a:fillRect t="-9000" b="-9000"/>
            </a:stretch>
          </a:blipFill>
        </p:spPr>
        <p:style>
          <a:lnRef idx="2">
            <a:schemeClr val="lt1">
              <a:alpha val="0"/>
              <a:hueOff val="0"/>
              <a:satOff val="0"/>
              <a:lumOff val="0"/>
              <a:alphaOff val="0"/>
            </a:schemeClr>
          </a:lnRef>
          <a:fillRef idx="1">
            <a:scrgbClr r="0" g="0" b="0"/>
          </a:fillRef>
          <a:effectRef idx="0">
            <a:schemeClr val="accent5">
              <a:hueOff val="0"/>
              <a:satOff val="0"/>
              <a:lumOff val="0"/>
              <a:alphaOff val="0"/>
            </a:schemeClr>
          </a:effectRef>
          <a:fontRef idx="minor">
            <a:schemeClr val="lt1"/>
          </a:fontRef>
        </p:style>
      </p:sp>
      <p:sp>
        <p:nvSpPr>
          <p:cNvPr id="21" name="Freeform: Shape 20">
            <a:extLst>
              <a:ext uri="{FF2B5EF4-FFF2-40B4-BE49-F238E27FC236}">
                <a16:creationId xmlns="" xmlns:a16="http://schemas.microsoft.com/office/drawing/2014/main" id="{80966088-3639-45D2-880D-E2124BC5852A}"/>
              </a:ext>
            </a:extLst>
          </p:cNvPr>
          <p:cNvSpPr/>
          <p:nvPr/>
        </p:nvSpPr>
        <p:spPr>
          <a:xfrm>
            <a:off x="4696221" y="3070440"/>
            <a:ext cx="4084706" cy="693070"/>
          </a:xfrm>
          <a:custGeom>
            <a:avLst/>
            <a:gdLst>
              <a:gd name="connsiteX0" fmla="*/ 0 w 4084706"/>
              <a:gd name="connsiteY0" fmla="*/ 0 h 693070"/>
              <a:gd name="connsiteX1" fmla="*/ 4084706 w 4084706"/>
              <a:gd name="connsiteY1" fmla="*/ 0 h 693070"/>
              <a:gd name="connsiteX2" fmla="*/ 4084706 w 4084706"/>
              <a:gd name="connsiteY2" fmla="*/ 693070 h 693070"/>
              <a:gd name="connsiteX3" fmla="*/ 0 w 4084706"/>
              <a:gd name="connsiteY3" fmla="*/ 693070 h 693070"/>
              <a:gd name="connsiteX4" fmla="*/ 0 w 4084706"/>
              <a:gd name="connsiteY4" fmla="*/ 0 h 6930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4706" h="693070">
                <a:moveTo>
                  <a:pt x="0" y="0"/>
                </a:moveTo>
                <a:lnTo>
                  <a:pt x="4084706" y="0"/>
                </a:lnTo>
                <a:lnTo>
                  <a:pt x="4084706" y="693070"/>
                </a:lnTo>
                <a:lnTo>
                  <a:pt x="0" y="69307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3350" tIns="73350" rIns="73350" bIns="73350" numCol="1" spcCol="1270" anchor="ctr" anchorCtr="0">
            <a:noAutofit/>
          </a:bodyPr>
          <a:lstStyle/>
          <a:p>
            <a:pPr marL="0" lvl="0" indent="0" algn="l" defTabSz="711200">
              <a:lnSpc>
                <a:spcPct val="100000"/>
              </a:lnSpc>
              <a:spcBef>
                <a:spcPct val="0"/>
              </a:spcBef>
              <a:spcAft>
                <a:spcPct val="35000"/>
              </a:spcAft>
              <a:buNone/>
            </a:pPr>
            <a:r>
              <a:rPr lang="en-US" sz="2800" kern="1200" dirty="0"/>
              <a:t>Hard Hand Control</a:t>
            </a:r>
          </a:p>
        </p:txBody>
      </p:sp>
      <p:sp>
        <p:nvSpPr>
          <p:cNvPr id="22" name="Rectangle: Rounded Corners 21">
            <a:extLst>
              <a:ext uri="{FF2B5EF4-FFF2-40B4-BE49-F238E27FC236}">
                <a16:creationId xmlns="" xmlns:a16="http://schemas.microsoft.com/office/drawing/2014/main" id="{40205876-38EE-4C91-A1EC-05FE7DF2CE4A}"/>
              </a:ext>
            </a:extLst>
          </p:cNvPr>
          <p:cNvSpPr/>
          <p:nvPr/>
        </p:nvSpPr>
        <p:spPr>
          <a:xfrm>
            <a:off x="3895725" y="3936778"/>
            <a:ext cx="4885203" cy="693070"/>
          </a:xfrm>
          <a:prstGeom prst="roundRect">
            <a:avLst>
              <a:gd name="adj" fmla="val 10000"/>
            </a:avLst>
          </a:prstGeom>
        </p:spPr>
        <p:style>
          <a:lnRef idx="0">
            <a:schemeClr val="dk1">
              <a:hueOff val="0"/>
              <a:satOff val="0"/>
              <a:lumOff val="0"/>
              <a:alphaOff val="0"/>
            </a:schemeClr>
          </a:lnRef>
          <a:fillRef idx="1">
            <a:schemeClr val="bg1">
              <a:lumMod val="95000"/>
              <a:hueOff val="0"/>
              <a:satOff val="0"/>
              <a:lumOff val="0"/>
              <a:alphaOff val="0"/>
            </a:schemeClr>
          </a:fillRef>
          <a:effectRef idx="0">
            <a:schemeClr val="bg1">
              <a:lumMod val="95000"/>
              <a:hueOff val="0"/>
              <a:satOff val="0"/>
              <a:lumOff val="0"/>
              <a:alphaOff val="0"/>
            </a:schemeClr>
          </a:effectRef>
          <a:fontRef idx="minor">
            <a:schemeClr val="dk1">
              <a:hueOff val="0"/>
              <a:satOff val="0"/>
              <a:lumOff val="0"/>
              <a:alphaOff val="0"/>
            </a:schemeClr>
          </a:fontRef>
        </p:style>
      </p:sp>
      <p:sp>
        <p:nvSpPr>
          <p:cNvPr id="23" name="Rectangle 22" descr="Radioactive Sign">
            <a:extLst>
              <a:ext uri="{FF2B5EF4-FFF2-40B4-BE49-F238E27FC236}">
                <a16:creationId xmlns="" xmlns:a16="http://schemas.microsoft.com/office/drawing/2014/main" id="{25CB8AA4-846B-4F67-A472-CBE5F224B9E8}"/>
              </a:ext>
            </a:extLst>
          </p:cNvPr>
          <p:cNvSpPr/>
          <p:nvPr/>
        </p:nvSpPr>
        <p:spPr>
          <a:xfrm>
            <a:off x="4105378" y="4092719"/>
            <a:ext cx="381188" cy="381188"/>
          </a:xfrm>
          <a:prstGeom prst="rect">
            <a:avLst/>
          </a:prstGeom>
          <a:blipFill>
            <a:blip r:embed="rId10" cstate="print">
              <a:extLst>
                <a:ext uri="{28A0092B-C50C-407E-A947-70E740481C1C}">
                  <a14:useLocalDpi xmlns:a14="http://schemas.microsoft.com/office/drawing/2010/main" val="0"/>
                </a:ext>
                <a:ext uri="{96DAC541-7B7A-43D3-8B79-37D633B846F1}">
                  <asvg:svgBlip xmlns="" xmlns:asvg="http://schemas.microsoft.com/office/drawing/2016/SVG/main" r:embed="rId11"/>
                </a:ext>
              </a:extLst>
            </a:blip>
            <a:stretch>
              <a:fillRect/>
            </a:stretch>
          </a:blipFill>
        </p:spPr>
        <p:style>
          <a:lnRef idx="2">
            <a:schemeClr val="lt1">
              <a:alpha val="0"/>
              <a:hueOff val="0"/>
              <a:satOff val="0"/>
              <a:lumOff val="0"/>
              <a:alphaOff val="0"/>
            </a:schemeClr>
          </a:lnRef>
          <a:fillRef idx="1">
            <a:scrgbClr r="0" g="0" b="0"/>
          </a:fillRef>
          <a:effectRef idx="0">
            <a:schemeClr val="accent6">
              <a:hueOff val="0"/>
              <a:satOff val="0"/>
              <a:lumOff val="0"/>
              <a:alphaOff val="0"/>
            </a:schemeClr>
          </a:effectRef>
          <a:fontRef idx="minor">
            <a:schemeClr val="lt1"/>
          </a:fontRef>
        </p:style>
      </p:sp>
      <p:sp>
        <p:nvSpPr>
          <p:cNvPr id="24" name="Freeform: Shape 23">
            <a:extLst>
              <a:ext uri="{FF2B5EF4-FFF2-40B4-BE49-F238E27FC236}">
                <a16:creationId xmlns="" xmlns:a16="http://schemas.microsoft.com/office/drawing/2014/main" id="{78C94EC9-17D3-4CCA-8B43-8A42A90A3B02}"/>
              </a:ext>
            </a:extLst>
          </p:cNvPr>
          <p:cNvSpPr/>
          <p:nvPr/>
        </p:nvSpPr>
        <p:spPr>
          <a:xfrm>
            <a:off x="4696221" y="3936778"/>
            <a:ext cx="4084706" cy="693070"/>
          </a:xfrm>
          <a:custGeom>
            <a:avLst/>
            <a:gdLst>
              <a:gd name="connsiteX0" fmla="*/ 0 w 4084706"/>
              <a:gd name="connsiteY0" fmla="*/ 0 h 693070"/>
              <a:gd name="connsiteX1" fmla="*/ 4084706 w 4084706"/>
              <a:gd name="connsiteY1" fmla="*/ 0 h 693070"/>
              <a:gd name="connsiteX2" fmla="*/ 4084706 w 4084706"/>
              <a:gd name="connsiteY2" fmla="*/ 693070 h 693070"/>
              <a:gd name="connsiteX3" fmla="*/ 0 w 4084706"/>
              <a:gd name="connsiteY3" fmla="*/ 693070 h 693070"/>
              <a:gd name="connsiteX4" fmla="*/ 0 w 4084706"/>
              <a:gd name="connsiteY4" fmla="*/ 0 h 6930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4706" h="693070">
                <a:moveTo>
                  <a:pt x="0" y="0"/>
                </a:moveTo>
                <a:lnTo>
                  <a:pt x="4084706" y="0"/>
                </a:lnTo>
                <a:lnTo>
                  <a:pt x="4084706" y="693070"/>
                </a:lnTo>
                <a:lnTo>
                  <a:pt x="0" y="69307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3350" tIns="73350" rIns="73350" bIns="73350" numCol="1" spcCol="1270" anchor="ctr" anchorCtr="0">
            <a:noAutofit/>
          </a:bodyPr>
          <a:lstStyle/>
          <a:p>
            <a:pPr marL="0" lvl="0" indent="0" algn="l" defTabSz="711200">
              <a:lnSpc>
                <a:spcPct val="100000"/>
              </a:lnSpc>
              <a:spcBef>
                <a:spcPct val="0"/>
              </a:spcBef>
              <a:spcAft>
                <a:spcPct val="35000"/>
              </a:spcAft>
              <a:buNone/>
            </a:pPr>
            <a:r>
              <a:rPr lang="en-US" sz="2800" kern="1200" dirty="0"/>
              <a:t>Chemical</a:t>
            </a:r>
          </a:p>
        </p:txBody>
      </p:sp>
      <p:sp>
        <p:nvSpPr>
          <p:cNvPr id="25" name="Rectangle: Rounded Corners 24">
            <a:extLst>
              <a:ext uri="{FF2B5EF4-FFF2-40B4-BE49-F238E27FC236}">
                <a16:creationId xmlns="" xmlns:a16="http://schemas.microsoft.com/office/drawing/2014/main" id="{AFB52FDF-630F-4B5B-8A90-27A64CA68487}"/>
              </a:ext>
            </a:extLst>
          </p:cNvPr>
          <p:cNvSpPr/>
          <p:nvPr/>
        </p:nvSpPr>
        <p:spPr>
          <a:xfrm>
            <a:off x="3895725" y="4803116"/>
            <a:ext cx="4885203" cy="693070"/>
          </a:xfrm>
          <a:prstGeom prst="roundRect">
            <a:avLst>
              <a:gd name="adj" fmla="val 10000"/>
            </a:avLst>
          </a:prstGeom>
        </p:spPr>
        <p:style>
          <a:lnRef idx="0">
            <a:schemeClr val="dk1">
              <a:hueOff val="0"/>
              <a:satOff val="0"/>
              <a:lumOff val="0"/>
              <a:alphaOff val="0"/>
            </a:schemeClr>
          </a:lnRef>
          <a:fillRef idx="1">
            <a:schemeClr val="bg1">
              <a:lumMod val="95000"/>
              <a:hueOff val="0"/>
              <a:satOff val="0"/>
              <a:lumOff val="0"/>
              <a:alphaOff val="0"/>
            </a:schemeClr>
          </a:fillRef>
          <a:effectRef idx="0">
            <a:schemeClr val="bg1">
              <a:lumMod val="95000"/>
              <a:hueOff val="0"/>
              <a:satOff val="0"/>
              <a:lumOff val="0"/>
              <a:alphaOff val="0"/>
            </a:schemeClr>
          </a:effectRef>
          <a:fontRef idx="minor">
            <a:schemeClr val="dk1">
              <a:hueOff val="0"/>
              <a:satOff val="0"/>
              <a:lumOff val="0"/>
              <a:alphaOff val="0"/>
            </a:schemeClr>
          </a:fontRef>
        </p:style>
      </p:sp>
      <p:sp>
        <p:nvSpPr>
          <p:cNvPr id="26" name="Rectangle 25">
            <a:extLst>
              <a:ext uri="{FF2B5EF4-FFF2-40B4-BE49-F238E27FC236}">
                <a16:creationId xmlns="" xmlns:a16="http://schemas.microsoft.com/office/drawing/2014/main" id="{8BDF5CD3-E7FC-477D-8980-2A70647A0515}"/>
              </a:ext>
            </a:extLst>
          </p:cNvPr>
          <p:cNvSpPr/>
          <p:nvPr/>
        </p:nvSpPr>
        <p:spPr>
          <a:xfrm>
            <a:off x="4105378" y="4959057"/>
            <a:ext cx="381188" cy="381188"/>
          </a:xfrm>
          <a:prstGeom prst="rect">
            <a:avLst/>
          </a:prstGeom>
          <a:blipFill>
            <a:blip r:embed="rId12" cstate="print">
              <a:extLst>
                <a:ext uri="{28A0092B-C50C-407E-A947-70E740481C1C}">
                  <a14:useLocalDpi xmlns:a14="http://schemas.microsoft.com/office/drawing/2010/main" val="0"/>
                </a:ext>
              </a:extLst>
            </a:blip>
            <a:srcRect/>
            <a:stretch>
              <a:fillRect t="-22000" b="-22000"/>
            </a:stretch>
          </a:blipFill>
        </p:spPr>
        <p:style>
          <a:lnRef idx="2">
            <a:schemeClr val="lt1">
              <a:alpha val="0"/>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sp>
      <p:sp>
        <p:nvSpPr>
          <p:cNvPr id="27" name="Freeform: Shape 26">
            <a:extLst>
              <a:ext uri="{FF2B5EF4-FFF2-40B4-BE49-F238E27FC236}">
                <a16:creationId xmlns="" xmlns:a16="http://schemas.microsoft.com/office/drawing/2014/main" id="{1B691330-D244-412D-BC07-B91ABC1501C1}"/>
              </a:ext>
            </a:extLst>
          </p:cNvPr>
          <p:cNvSpPr/>
          <p:nvPr/>
        </p:nvSpPr>
        <p:spPr>
          <a:xfrm>
            <a:off x="4696221" y="4803116"/>
            <a:ext cx="4084706" cy="693070"/>
          </a:xfrm>
          <a:custGeom>
            <a:avLst/>
            <a:gdLst>
              <a:gd name="connsiteX0" fmla="*/ 0 w 4084706"/>
              <a:gd name="connsiteY0" fmla="*/ 0 h 693070"/>
              <a:gd name="connsiteX1" fmla="*/ 4084706 w 4084706"/>
              <a:gd name="connsiteY1" fmla="*/ 0 h 693070"/>
              <a:gd name="connsiteX2" fmla="*/ 4084706 w 4084706"/>
              <a:gd name="connsiteY2" fmla="*/ 693070 h 693070"/>
              <a:gd name="connsiteX3" fmla="*/ 0 w 4084706"/>
              <a:gd name="connsiteY3" fmla="*/ 693070 h 693070"/>
              <a:gd name="connsiteX4" fmla="*/ 0 w 4084706"/>
              <a:gd name="connsiteY4" fmla="*/ 0 h 6930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4706" h="693070">
                <a:moveTo>
                  <a:pt x="0" y="0"/>
                </a:moveTo>
                <a:lnTo>
                  <a:pt x="4084706" y="0"/>
                </a:lnTo>
                <a:lnTo>
                  <a:pt x="4084706" y="693070"/>
                </a:lnTo>
                <a:lnTo>
                  <a:pt x="0" y="69307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3350" tIns="73350" rIns="73350" bIns="73350" numCol="1" spcCol="1270" anchor="ctr" anchorCtr="0">
            <a:noAutofit/>
          </a:bodyPr>
          <a:lstStyle/>
          <a:p>
            <a:pPr marL="0" lvl="0" indent="0" algn="l" defTabSz="711200">
              <a:lnSpc>
                <a:spcPct val="100000"/>
              </a:lnSpc>
              <a:spcBef>
                <a:spcPct val="0"/>
              </a:spcBef>
              <a:spcAft>
                <a:spcPct val="35000"/>
              </a:spcAft>
              <a:buNone/>
            </a:pPr>
            <a:r>
              <a:rPr lang="en-US" sz="2800" kern="1200" dirty="0"/>
              <a:t>Impact Weapons</a:t>
            </a:r>
          </a:p>
        </p:txBody>
      </p:sp>
      <p:sp>
        <p:nvSpPr>
          <p:cNvPr id="28" name="Rectangle: Rounded Corners 27">
            <a:extLst>
              <a:ext uri="{FF2B5EF4-FFF2-40B4-BE49-F238E27FC236}">
                <a16:creationId xmlns="" xmlns:a16="http://schemas.microsoft.com/office/drawing/2014/main" id="{34EE1B65-26BB-47B1-B676-AD449B5C85EE}"/>
              </a:ext>
            </a:extLst>
          </p:cNvPr>
          <p:cNvSpPr/>
          <p:nvPr/>
        </p:nvSpPr>
        <p:spPr>
          <a:xfrm>
            <a:off x="3895725" y="5669454"/>
            <a:ext cx="4885203" cy="693070"/>
          </a:xfrm>
          <a:prstGeom prst="roundRect">
            <a:avLst>
              <a:gd name="adj" fmla="val 10000"/>
            </a:avLst>
          </a:prstGeom>
        </p:spPr>
        <p:style>
          <a:lnRef idx="0">
            <a:schemeClr val="dk1">
              <a:hueOff val="0"/>
              <a:satOff val="0"/>
              <a:lumOff val="0"/>
              <a:alphaOff val="0"/>
            </a:schemeClr>
          </a:lnRef>
          <a:fillRef idx="1">
            <a:schemeClr val="bg1">
              <a:lumMod val="95000"/>
              <a:hueOff val="0"/>
              <a:satOff val="0"/>
              <a:lumOff val="0"/>
              <a:alphaOff val="0"/>
            </a:schemeClr>
          </a:fillRef>
          <a:effectRef idx="0">
            <a:schemeClr val="bg1">
              <a:lumMod val="95000"/>
              <a:hueOff val="0"/>
              <a:satOff val="0"/>
              <a:lumOff val="0"/>
              <a:alphaOff val="0"/>
            </a:schemeClr>
          </a:effectRef>
          <a:fontRef idx="minor">
            <a:schemeClr val="dk1">
              <a:hueOff val="0"/>
              <a:satOff val="0"/>
              <a:lumOff val="0"/>
              <a:alphaOff val="0"/>
            </a:schemeClr>
          </a:fontRef>
        </p:style>
      </p:sp>
      <p:sp>
        <p:nvSpPr>
          <p:cNvPr id="29" name="Rectangle 28">
            <a:extLst>
              <a:ext uri="{FF2B5EF4-FFF2-40B4-BE49-F238E27FC236}">
                <a16:creationId xmlns="" xmlns:a16="http://schemas.microsoft.com/office/drawing/2014/main" id="{53743136-11CA-44D5-8880-54AF5C3BCAE9}"/>
              </a:ext>
            </a:extLst>
          </p:cNvPr>
          <p:cNvSpPr/>
          <p:nvPr/>
        </p:nvSpPr>
        <p:spPr>
          <a:xfrm>
            <a:off x="4019178" y="5813467"/>
            <a:ext cx="553588" cy="405043"/>
          </a:xfrm>
          <a:prstGeom prst="rect">
            <a:avLst/>
          </a:prstGeom>
          <a:blipFill>
            <a:blip r:embed="rId13">
              <a:extLst>
                <a:ext uri="{28A0092B-C50C-407E-A947-70E740481C1C}">
                  <a14:useLocalDpi xmlns:a14="http://schemas.microsoft.com/office/drawing/2010/main" val="0"/>
                </a:ext>
              </a:extLst>
            </a:blip>
            <a:srcRect/>
            <a:stretch>
              <a:fillRect l="-4000" r="-4000"/>
            </a:stretch>
          </a:blipFill>
        </p:spPr>
        <p:style>
          <a:lnRef idx="2">
            <a:schemeClr val="lt1">
              <a:alpha val="0"/>
              <a:hueOff val="0"/>
              <a:satOff val="0"/>
              <a:lumOff val="0"/>
              <a:alphaOff val="0"/>
            </a:schemeClr>
          </a:lnRef>
          <a:fillRef idx="1">
            <a:scrgbClr r="0" g="0" b="0"/>
          </a:fillRef>
          <a:effectRef idx="0">
            <a:schemeClr val="accent3">
              <a:hueOff val="0"/>
              <a:satOff val="0"/>
              <a:lumOff val="0"/>
              <a:alphaOff val="0"/>
            </a:schemeClr>
          </a:effectRef>
          <a:fontRef idx="minor">
            <a:schemeClr val="lt1"/>
          </a:fontRef>
        </p:style>
      </p:sp>
      <p:sp>
        <p:nvSpPr>
          <p:cNvPr id="30" name="Freeform: Shape 29">
            <a:extLst>
              <a:ext uri="{FF2B5EF4-FFF2-40B4-BE49-F238E27FC236}">
                <a16:creationId xmlns="" xmlns:a16="http://schemas.microsoft.com/office/drawing/2014/main" id="{A4BCA4C6-14E2-4415-88CE-A4A4D81A05DF}"/>
              </a:ext>
            </a:extLst>
          </p:cNvPr>
          <p:cNvSpPr/>
          <p:nvPr/>
        </p:nvSpPr>
        <p:spPr>
          <a:xfrm>
            <a:off x="4696221" y="5669454"/>
            <a:ext cx="4084706" cy="693070"/>
          </a:xfrm>
          <a:custGeom>
            <a:avLst/>
            <a:gdLst>
              <a:gd name="connsiteX0" fmla="*/ 0 w 4084706"/>
              <a:gd name="connsiteY0" fmla="*/ 0 h 693070"/>
              <a:gd name="connsiteX1" fmla="*/ 4084706 w 4084706"/>
              <a:gd name="connsiteY1" fmla="*/ 0 h 693070"/>
              <a:gd name="connsiteX2" fmla="*/ 4084706 w 4084706"/>
              <a:gd name="connsiteY2" fmla="*/ 693070 h 693070"/>
              <a:gd name="connsiteX3" fmla="*/ 0 w 4084706"/>
              <a:gd name="connsiteY3" fmla="*/ 693070 h 693070"/>
              <a:gd name="connsiteX4" fmla="*/ 0 w 4084706"/>
              <a:gd name="connsiteY4" fmla="*/ 0 h 6930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4706" h="693070">
                <a:moveTo>
                  <a:pt x="0" y="0"/>
                </a:moveTo>
                <a:lnTo>
                  <a:pt x="4084706" y="0"/>
                </a:lnTo>
                <a:lnTo>
                  <a:pt x="4084706" y="693070"/>
                </a:lnTo>
                <a:lnTo>
                  <a:pt x="0" y="69307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3350" tIns="73350" rIns="73350" bIns="73350" numCol="1" spcCol="1270" anchor="ctr" anchorCtr="0">
            <a:noAutofit/>
          </a:bodyPr>
          <a:lstStyle/>
          <a:p>
            <a:pPr marL="0" lvl="0" indent="0" algn="l" defTabSz="711200">
              <a:lnSpc>
                <a:spcPct val="100000"/>
              </a:lnSpc>
              <a:spcBef>
                <a:spcPct val="0"/>
              </a:spcBef>
              <a:spcAft>
                <a:spcPct val="35000"/>
              </a:spcAft>
              <a:buNone/>
            </a:pPr>
            <a:r>
              <a:rPr lang="en-US" sz="2800" kern="1200" dirty="0"/>
              <a:t>Deadly Force</a:t>
            </a:r>
          </a:p>
        </p:txBody>
      </p:sp>
    </p:spTree>
    <p:extLst>
      <p:ext uri="{BB962C8B-B14F-4D97-AF65-F5344CB8AC3E}">
        <p14:creationId xmlns:p14="http://schemas.microsoft.com/office/powerpoint/2010/main" val="536757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11"/>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500" fill="hold"/>
                                        <p:tgtEl>
                                          <p:spTgt spid="14"/>
                                        </p:tgtEl>
                                        <p:attrNameLst>
                                          <p:attrName>ppt_x</p:attrName>
                                        </p:attrNameLst>
                                      </p:cBhvr>
                                      <p:tavLst>
                                        <p:tav tm="0">
                                          <p:val>
                                            <p:strVal val="#ppt_x"/>
                                          </p:val>
                                        </p:tav>
                                        <p:tav tm="100000">
                                          <p:val>
                                            <p:strVal val="#ppt_x"/>
                                          </p:val>
                                        </p:tav>
                                      </p:tavLst>
                                    </p:anim>
                                    <p:anim calcmode="lin" valueType="num">
                                      <p:cBhvr additive="base">
                                        <p:cTn id="27" dur="500" fill="hold"/>
                                        <p:tgtEl>
                                          <p:spTgt spid="14"/>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ppt_x"/>
                                          </p:val>
                                        </p:tav>
                                        <p:tav tm="100000">
                                          <p:val>
                                            <p:strVal val="#ppt_x"/>
                                          </p:val>
                                        </p:tav>
                                      </p:tavLst>
                                    </p:anim>
                                    <p:anim calcmode="lin" valueType="num">
                                      <p:cBhvr additive="base">
                                        <p:cTn id="31" dur="500" fill="hold"/>
                                        <p:tgtEl>
                                          <p:spTgt spid="18"/>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500" fill="hold"/>
                                        <p:tgtEl>
                                          <p:spTgt spid="16"/>
                                        </p:tgtEl>
                                        <p:attrNameLst>
                                          <p:attrName>ppt_x</p:attrName>
                                        </p:attrNameLst>
                                      </p:cBhvr>
                                      <p:tavLst>
                                        <p:tav tm="0">
                                          <p:val>
                                            <p:strVal val="#ppt_x"/>
                                          </p:val>
                                        </p:tav>
                                        <p:tav tm="100000">
                                          <p:val>
                                            <p:strVal val="#ppt_x"/>
                                          </p:val>
                                        </p:tav>
                                      </p:tavLst>
                                    </p:anim>
                                    <p:anim calcmode="lin" valueType="num">
                                      <p:cBhvr additive="base">
                                        <p:cTn id="35"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19"/>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childTnLst>
                                </p:cTn>
                              </p:par>
                              <p:par>
                                <p:cTn id="42" presetID="1" presetClass="entr" presetSubtype="0" fill="hold" nodeType="withEffect">
                                  <p:stCondLst>
                                    <p:cond delay="0"/>
                                  </p:stCondLst>
                                  <p:childTnLst>
                                    <p:set>
                                      <p:cBhvr>
                                        <p:cTn id="43" dur="1" fill="hold">
                                          <p:stCondLst>
                                            <p:cond delay="0"/>
                                          </p:stCondLst>
                                        </p:cTn>
                                        <p:tgtEl>
                                          <p:spTgt spid="20"/>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6" presetClass="entr" presetSubtype="21" fill="hold" nodeType="click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barn(inVertical)">
                                      <p:cBhvr>
                                        <p:cTn id="48" dur="500"/>
                                        <p:tgtEl>
                                          <p:spTgt spid="22"/>
                                        </p:tgtEl>
                                      </p:cBhvr>
                                    </p:animEffect>
                                  </p:childTnLst>
                                </p:cTn>
                              </p:par>
                              <p:par>
                                <p:cTn id="49" presetID="16" presetClass="entr" presetSubtype="21" fill="hold" grpId="0" nodeType="with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barn(inVertical)">
                                      <p:cBhvr>
                                        <p:cTn id="51" dur="500"/>
                                        <p:tgtEl>
                                          <p:spTgt spid="24"/>
                                        </p:tgtEl>
                                      </p:cBhvr>
                                    </p:animEffect>
                                  </p:childTnLst>
                                </p:cTn>
                              </p:par>
                              <p:par>
                                <p:cTn id="52" presetID="16" presetClass="entr" presetSubtype="21" fill="hold" nodeType="withEffect">
                                  <p:stCondLst>
                                    <p:cond delay="0"/>
                                  </p:stCondLst>
                                  <p:childTnLst>
                                    <p:set>
                                      <p:cBhvr>
                                        <p:cTn id="53" dur="1" fill="hold">
                                          <p:stCondLst>
                                            <p:cond delay="0"/>
                                          </p:stCondLst>
                                        </p:cTn>
                                        <p:tgtEl>
                                          <p:spTgt spid="23"/>
                                        </p:tgtEl>
                                        <p:attrNameLst>
                                          <p:attrName>style.visibility</p:attrName>
                                        </p:attrNameLst>
                                      </p:cBhvr>
                                      <p:to>
                                        <p:strVal val="visible"/>
                                      </p:to>
                                    </p:set>
                                    <p:animEffect transition="in" filter="barn(inVertical)">
                                      <p:cBhvr>
                                        <p:cTn id="54" dur="500"/>
                                        <p:tgtEl>
                                          <p:spTgt spid="23"/>
                                        </p:tgtEl>
                                      </p:cBhvr>
                                    </p:animEffect>
                                  </p:childTnLst>
                                </p:cTn>
                              </p:par>
                            </p:childTnLst>
                          </p:cTn>
                        </p:par>
                      </p:childTnLst>
                    </p:cTn>
                  </p:par>
                  <p:par>
                    <p:cTn id="55" fill="hold">
                      <p:stCondLst>
                        <p:cond delay="indefinite"/>
                      </p:stCondLst>
                      <p:childTnLst>
                        <p:par>
                          <p:cTn id="56" fill="hold">
                            <p:stCondLst>
                              <p:cond delay="0"/>
                            </p:stCondLst>
                            <p:childTnLst>
                              <p:par>
                                <p:cTn id="57" presetID="31" presetClass="entr" presetSubtype="0" fill="hold" nodeType="clickEffect">
                                  <p:stCondLst>
                                    <p:cond delay="0"/>
                                  </p:stCondLst>
                                  <p:childTnLst>
                                    <p:set>
                                      <p:cBhvr>
                                        <p:cTn id="58" dur="1" fill="hold">
                                          <p:stCondLst>
                                            <p:cond delay="0"/>
                                          </p:stCondLst>
                                        </p:cTn>
                                        <p:tgtEl>
                                          <p:spTgt spid="26"/>
                                        </p:tgtEl>
                                        <p:attrNameLst>
                                          <p:attrName>style.visibility</p:attrName>
                                        </p:attrNameLst>
                                      </p:cBhvr>
                                      <p:to>
                                        <p:strVal val="visible"/>
                                      </p:to>
                                    </p:set>
                                    <p:anim calcmode="lin" valueType="num">
                                      <p:cBhvr>
                                        <p:cTn id="59" dur="1000" fill="hold"/>
                                        <p:tgtEl>
                                          <p:spTgt spid="26"/>
                                        </p:tgtEl>
                                        <p:attrNameLst>
                                          <p:attrName>ppt_w</p:attrName>
                                        </p:attrNameLst>
                                      </p:cBhvr>
                                      <p:tavLst>
                                        <p:tav tm="0">
                                          <p:val>
                                            <p:fltVal val="0"/>
                                          </p:val>
                                        </p:tav>
                                        <p:tav tm="100000">
                                          <p:val>
                                            <p:strVal val="#ppt_w"/>
                                          </p:val>
                                        </p:tav>
                                      </p:tavLst>
                                    </p:anim>
                                    <p:anim calcmode="lin" valueType="num">
                                      <p:cBhvr>
                                        <p:cTn id="60" dur="1000" fill="hold"/>
                                        <p:tgtEl>
                                          <p:spTgt spid="26"/>
                                        </p:tgtEl>
                                        <p:attrNameLst>
                                          <p:attrName>ppt_h</p:attrName>
                                        </p:attrNameLst>
                                      </p:cBhvr>
                                      <p:tavLst>
                                        <p:tav tm="0">
                                          <p:val>
                                            <p:fltVal val="0"/>
                                          </p:val>
                                        </p:tav>
                                        <p:tav tm="100000">
                                          <p:val>
                                            <p:strVal val="#ppt_h"/>
                                          </p:val>
                                        </p:tav>
                                      </p:tavLst>
                                    </p:anim>
                                    <p:anim calcmode="lin" valueType="num">
                                      <p:cBhvr>
                                        <p:cTn id="61" dur="1000" fill="hold"/>
                                        <p:tgtEl>
                                          <p:spTgt spid="26"/>
                                        </p:tgtEl>
                                        <p:attrNameLst>
                                          <p:attrName>style.rotation</p:attrName>
                                        </p:attrNameLst>
                                      </p:cBhvr>
                                      <p:tavLst>
                                        <p:tav tm="0">
                                          <p:val>
                                            <p:fltVal val="90"/>
                                          </p:val>
                                        </p:tav>
                                        <p:tav tm="100000">
                                          <p:val>
                                            <p:fltVal val="0"/>
                                          </p:val>
                                        </p:tav>
                                      </p:tavLst>
                                    </p:anim>
                                    <p:animEffect transition="in" filter="fade">
                                      <p:cBhvr>
                                        <p:cTn id="62" dur="1000"/>
                                        <p:tgtEl>
                                          <p:spTgt spid="26"/>
                                        </p:tgtEl>
                                      </p:cBhvr>
                                    </p:animEffect>
                                  </p:childTnLst>
                                </p:cTn>
                              </p:par>
                              <p:par>
                                <p:cTn id="63" presetID="31" presetClass="entr" presetSubtype="0" fill="hold" grpId="0" nodeType="withEffect">
                                  <p:stCondLst>
                                    <p:cond delay="0"/>
                                  </p:stCondLst>
                                  <p:childTnLst>
                                    <p:set>
                                      <p:cBhvr>
                                        <p:cTn id="64" dur="1" fill="hold">
                                          <p:stCondLst>
                                            <p:cond delay="0"/>
                                          </p:stCondLst>
                                        </p:cTn>
                                        <p:tgtEl>
                                          <p:spTgt spid="27"/>
                                        </p:tgtEl>
                                        <p:attrNameLst>
                                          <p:attrName>style.visibility</p:attrName>
                                        </p:attrNameLst>
                                      </p:cBhvr>
                                      <p:to>
                                        <p:strVal val="visible"/>
                                      </p:to>
                                    </p:set>
                                    <p:anim calcmode="lin" valueType="num">
                                      <p:cBhvr>
                                        <p:cTn id="65" dur="1000" fill="hold"/>
                                        <p:tgtEl>
                                          <p:spTgt spid="27"/>
                                        </p:tgtEl>
                                        <p:attrNameLst>
                                          <p:attrName>ppt_w</p:attrName>
                                        </p:attrNameLst>
                                      </p:cBhvr>
                                      <p:tavLst>
                                        <p:tav tm="0">
                                          <p:val>
                                            <p:fltVal val="0"/>
                                          </p:val>
                                        </p:tav>
                                        <p:tav tm="100000">
                                          <p:val>
                                            <p:strVal val="#ppt_w"/>
                                          </p:val>
                                        </p:tav>
                                      </p:tavLst>
                                    </p:anim>
                                    <p:anim calcmode="lin" valueType="num">
                                      <p:cBhvr>
                                        <p:cTn id="66" dur="1000" fill="hold"/>
                                        <p:tgtEl>
                                          <p:spTgt spid="27"/>
                                        </p:tgtEl>
                                        <p:attrNameLst>
                                          <p:attrName>ppt_h</p:attrName>
                                        </p:attrNameLst>
                                      </p:cBhvr>
                                      <p:tavLst>
                                        <p:tav tm="0">
                                          <p:val>
                                            <p:fltVal val="0"/>
                                          </p:val>
                                        </p:tav>
                                        <p:tav tm="100000">
                                          <p:val>
                                            <p:strVal val="#ppt_h"/>
                                          </p:val>
                                        </p:tav>
                                      </p:tavLst>
                                    </p:anim>
                                    <p:anim calcmode="lin" valueType="num">
                                      <p:cBhvr>
                                        <p:cTn id="67" dur="1000" fill="hold"/>
                                        <p:tgtEl>
                                          <p:spTgt spid="27"/>
                                        </p:tgtEl>
                                        <p:attrNameLst>
                                          <p:attrName>style.rotation</p:attrName>
                                        </p:attrNameLst>
                                      </p:cBhvr>
                                      <p:tavLst>
                                        <p:tav tm="0">
                                          <p:val>
                                            <p:fltVal val="90"/>
                                          </p:val>
                                        </p:tav>
                                        <p:tav tm="100000">
                                          <p:val>
                                            <p:fltVal val="0"/>
                                          </p:val>
                                        </p:tav>
                                      </p:tavLst>
                                    </p:anim>
                                    <p:animEffect transition="in" filter="fade">
                                      <p:cBhvr>
                                        <p:cTn id="68" dur="1000"/>
                                        <p:tgtEl>
                                          <p:spTgt spid="27"/>
                                        </p:tgtEl>
                                      </p:cBhvr>
                                    </p:animEffect>
                                  </p:childTnLst>
                                </p:cTn>
                              </p:par>
                              <p:par>
                                <p:cTn id="69" presetID="31" presetClass="entr" presetSubtype="0" fill="hold" nodeType="withEffect">
                                  <p:stCondLst>
                                    <p:cond delay="0"/>
                                  </p:stCondLst>
                                  <p:childTnLst>
                                    <p:set>
                                      <p:cBhvr>
                                        <p:cTn id="70" dur="1" fill="hold">
                                          <p:stCondLst>
                                            <p:cond delay="0"/>
                                          </p:stCondLst>
                                        </p:cTn>
                                        <p:tgtEl>
                                          <p:spTgt spid="25"/>
                                        </p:tgtEl>
                                        <p:attrNameLst>
                                          <p:attrName>style.visibility</p:attrName>
                                        </p:attrNameLst>
                                      </p:cBhvr>
                                      <p:to>
                                        <p:strVal val="visible"/>
                                      </p:to>
                                    </p:set>
                                    <p:anim calcmode="lin" valueType="num">
                                      <p:cBhvr>
                                        <p:cTn id="71" dur="1000" fill="hold"/>
                                        <p:tgtEl>
                                          <p:spTgt spid="25"/>
                                        </p:tgtEl>
                                        <p:attrNameLst>
                                          <p:attrName>ppt_w</p:attrName>
                                        </p:attrNameLst>
                                      </p:cBhvr>
                                      <p:tavLst>
                                        <p:tav tm="0">
                                          <p:val>
                                            <p:fltVal val="0"/>
                                          </p:val>
                                        </p:tav>
                                        <p:tav tm="100000">
                                          <p:val>
                                            <p:strVal val="#ppt_w"/>
                                          </p:val>
                                        </p:tav>
                                      </p:tavLst>
                                    </p:anim>
                                    <p:anim calcmode="lin" valueType="num">
                                      <p:cBhvr>
                                        <p:cTn id="72" dur="1000" fill="hold"/>
                                        <p:tgtEl>
                                          <p:spTgt spid="25"/>
                                        </p:tgtEl>
                                        <p:attrNameLst>
                                          <p:attrName>ppt_h</p:attrName>
                                        </p:attrNameLst>
                                      </p:cBhvr>
                                      <p:tavLst>
                                        <p:tav tm="0">
                                          <p:val>
                                            <p:fltVal val="0"/>
                                          </p:val>
                                        </p:tav>
                                        <p:tav tm="100000">
                                          <p:val>
                                            <p:strVal val="#ppt_h"/>
                                          </p:val>
                                        </p:tav>
                                      </p:tavLst>
                                    </p:anim>
                                    <p:anim calcmode="lin" valueType="num">
                                      <p:cBhvr>
                                        <p:cTn id="73" dur="1000" fill="hold"/>
                                        <p:tgtEl>
                                          <p:spTgt spid="25"/>
                                        </p:tgtEl>
                                        <p:attrNameLst>
                                          <p:attrName>style.rotation</p:attrName>
                                        </p:attrNameLst>
                                      </p:cBhvr>
                                      <p:tavLst>
                                        <p:tav tm="0">
                                          <p:val>
                                            <p:fltVal val="90"/>
                                          </p:val>
                                        </p:tav>
                                        <p:tav tm="100000">
                                          <p:val>
                                            <p:fltVal val="0"/>
                                          </p:val>
                                        </p:tav>
                                      </p:tavLst>
                                    </p:anim>
                                    <p:animEffect transition="in" filter="fade">
                                      <p:cBhvr>
                                        <p:cTn id="74" dur="1000"/>
                                        <p:tgtEl>
                                          <p:spTgt spid="25"/>
                                        </p:tgtEl>
                                      </p:cBhvr>
                                    </p:animEffect>
                                  </p:childTnLst>
                                </p:cTn>
                              </p:par>
                            </p:childTnLst>
                          </p:cTn>
                        </p:par>
                      </p:childTnLst>
                    </p:cTn>
                  </p:par>
                  <p:par>
                    <p:cTn id="75" fill="hold">
                      <p:stCondLst>
                        <p:cond delay="indefinite"/>
                      </p:stCondLst>
                      <p:childTnLst>
                        <p:par>
                          <p:cTn id="76" fill="hold">
                            <p:stCondLst>
                              <p:cond delay="0"/>
                            </p:stCondLst>
                            <p:childTnLst>
                              <p:par>
                                <p:cTn id="77" presetID="6" presetClass="entr" presetSubtype="16" fill="hold" nodeType="click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circle(in)">
                                      <p:cBhvr>
                                        <p:cTn id="79" dur="2000"/>
                                        <p:tgtEl>
                                          <p:spTgt spid="28"/>
                                        </p:tgtEl>
                                      </p:cBhvr>
                                    </p:animEffect>
                                  </p:childTnLst>
                                </p:cTn>
                              </p:par>
                              <p:par>
                                <p:cTn id="80" presetID="6" presetClass="entr" presetSubtype="16" fill="hold" grpId="0" nodeType="withEffect">
                                  <p:stCondLst>
                                    <p:cond delay="0"/>
                                  </p:stCondLst>
                                  <p:childTnLst>
                                    <p:set>
                                      <p:cBhvr>
                                        <p:cTn id="81" dur="1" fill="hold">
                                          <p:stCondLst>
                                            <p:cond delay="0"/>
                                          </p:stCondLst>
                                        </p:cTn>
                                        <p:tgtEl>
                                          <p:spTgt spid="30"/>
                                        </p:tgtEl>
                                        <p:attrNameLst>
                                          <p:attrName>style.visibility</p:attrName>
                                        </p:attrNameLst>
                                      </p:cBhvr>
                                      <p:to>
                                        <p:strVal val="visible"/>
                                      </p:to>
                                    </p:set>
                                    <p:animEffect transition="in" filter="circle(in)">
                                      <p:cBhvr>
                                        <p:cTn id="82" dur="2000"/>
                                        <p:tgtEl>
                                          <p:spTgt spid="30"/>
                                        </p:tgtEl>
                                      </p:cBhvr>
                                    </p:animEffect>
                                  </p:childTnLst>
                                </p:cTn>
                              </p:par>
                              <p:par>
                                <p:cTn id="83" presetID="6" presetClass="entr" presetSubtype="16" fill="hold" nodeType="withEffect">
                                  <p:stCondLst>
                                    <p:cond delay="0"/>
                                  </p:stCondLst>
                                  <p:childTnLst>
                                    <p:set>
                                      <p:cBhvr>
                                        <p:cTn id="84" dur="1" fill="hold">
                                          <p:stCondLst>
                                            <p:cond delay="0"/>
                                          </p:stCondLst>
                                        </p:cTn>
                                        <p:tgtEl>
                                          <p:spTgt spid="29"/>
                                        </p:tgtEl>
                                        <p:attrNameLst>
                                          <p:attrName>style.visibility</p:attrName>
                                        </p:attrNameLst>
                                      </p:cBhvr>
                                      <p:to>
                                        <p:strVal val="visible"/>
                                      </p:to>
                                    </p:set>
                                    <p:animEffect transition="in" filter="circle(in)">
                                      <p:cBhvr>
                                        <p:cTn id="85" dur="2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P spid="18" grpId="0"/>
      <p:bldP spid="21" grpId="0"/>
      <p:bldP spid="24" grpId="0"/>
      <p:bldP spid="27" grpId="0"/>
      <p:bldP spid="30"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 xmlns:a16="http://schemas.microsoft.com/office/drawing/2014/main" id="{46C2E80F-49A6-4372-B103-219D417A55E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63072" y="470925"/>
            <a:ext cx="3285756"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 xmlns:a16="http://schemas.microsoft.com/office/drawing/2014/main" id="{F9354B69-AD7A-4AC8-B3F9-C89B8AA72616}"/>
              </a:ext>
            </a:extLst>
          </p:cNvPr>
          <p:cNvSpPr>
            <a:spLocks noGrp="1"/>
          </p:cNvSpPr>
          <p:nvPr>
            <p:ph type="title"/>
          </p:nvPr>
        </p:nvSpPr>
        <p:spPr>
          <a:xfrm>
            <a:off x="647271" y="1012004"/>
            <a:ext cx="2562119" cy="4795408"/>
          </a:xfrm>
        </p:spPr>
        <p:txBody>
          <a:bodyPr>
            <a:normAutofit/>
          </a:bodyPr>
          <a:lstStyle/>
          <a:p>
            <a:r>
              <a:rPr lang="en-US" kern="10">
                <a:ln w="9525">
                  <a:solidFill>
                    <a:srgbClr val="FF6600"/>
                  </a:solidFill>
                  <a:round/>
                  <a:headEnd/>
                  <a:tailEnd/>
                </a:ln>
                <a:solidFill>
                  <a:srgbClr val="FFFFFF"/>
                </a:solidFill>
                <a:effectLst>
                  <a:outerShdw dist="53882" dir="2700000" algn="ctr" rotWithShape="0">
                    <a:srgbClr val="9999FF"/>
                  </a:outerShdw>
                </a:effectLst>
                <a:latin typeface="Impact" panose="020B0806030902050204" pitchFamily="34" charset="0"/>
              </a:rPr>
              <a:t>Use of Force During Detention</a:t>
            </a:r>
            <a:br>
              <a:rPr lang="en-US" kern="10">
                <a:ln w="9525">
                  <a:solidFill>
                    <a:srgbClr val="FF6600"/>
                  </a:solidFill>
                  <a:round/>
                  <a:headEnd/>
                  <a:tailEnd/>
                </a:ln>
                <a:solidFill>
                  <a:srgbClr val="FFFFFF"/>
                </a:solidFill>
                <a:effectLst>
                  <a:outerShdw dist="53882" dir="2700000" algn="ctr" rotWithShape="0">
                    <a:srgbClr val="9999FF"/>
                  </a:outerShdw>
                </a:effectLst>
                <a:latin typeface="Impact" panose="020B0806030902050204" pitchFamily="34" charset="0"/>
              </a:rPr>
            </a:br>
            <a:endParaRPr lang="en-US">
              <a:solidFill>
                <a:srgbClr val="FFFFFF"/>
              </a:solidFill>
            </a:endParaRPr>
          </a:p>
        </p:txBody>
      </p:sp>
      <p:graphicFrame>
        <p:nvGraphicFramePr>
          <p:cNvPr id="6" name="Content Placeholder 2">
            <a:extLst>
              <a:ext uri="{FF2B5EF4-FFF2-40B4-BE49-F238E27FC236}">
                <a16:creationId xmlns="" xmlns:a16="http://schemas.microsoft.com/office/drawing/2014/main" id="{F348BDFB-5902-437A-A67B-4C6C787BF551}"/>
              </a:ext>
            </a:extLst>
          </p:cNvPr>
          <p:cNvGraphicFramePr>
            <a:graphicFrameLocks noGrp="1"/>
          </p:cNvGraphicFramePr>
          <p:nvPr>
            <p:ph idx="1"/>
            <p:extLst>
              <p:ext uri="{D42A27DB-BD31-4B8C-83A1-F6EECF244321}">
                <p14:modId xmlns:p14="http://schemas.microsoft.com/office/powerpoint/2010/main" val="519185168"/>
              </p:ext>
            </p:extLst>
          </p:nvPr>
        </p:nvGraphicFramePr>
        <p:xfrm>
          <a:off x="3895725" y="470924"/>
          <a:ext cx="4885203" cy="5885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88461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 xmlns:a16="http://schemas.microsoft.com/office/drawing/2014/main" id="{4038CB10-1F5C-4D54-9DF7-12586DE5B00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245659" y="4572000"/>
            <a:ext cx="5293730" cy="1964266"/>
          </a:xfrm>
          <a:prstGeom prst="rect">
            <a:avLst/>
          </a:prstGeom>
          <a:solidFill>
            <a:srgbClr val="A990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 xmlns:a16="http://schemas.microsoft.com/office/drawing/2014/main" id="{05DF2289-F41C-44E2-A4D2-85D3CFC743E9}"/>
              </a:ext>
            </a:extLst>
          </p:cNvPr>
          <p:cNvSpPr>
            <a:spLocks noGrp="1"/>
          </p:cNvSpPr>
          <p:nvPr>
            <p:ph type="title"/>
          </p:nvPr>
        </p:nvSpPr>
        <p:spPr>
          <a:xfrm>
            <a:off x="393192" y="4767072"/>
            <a:ext cx="4945641" cy="1625210"/>
          </a:xfrm>
        </p:spPr>
        <p:txBody>
          <a:bodyPr>
            <a:normAutofit/>
          </a:bodyPr>
          <a:lstStyle/>
          <a:p>
            <a:pPr algn="r"/>
            <a:r>
              <a:rPr lang="en-US" dirty="0">
                <a:solidFill>
                  <a:srgbClr val="FFFFFF"/>
                </a:solidFill>
              </a:rPr>
              <a:t>Search and Seizure</a:t>
            </a:r>
          </a:p>
        </p:txBody>
      </p:sp>
      <p:pic>
        <p:nvPicPr>
          <p:cNvPr id="4" name="Picture 3">
            <a:extLst>
              <a:ext uri="{FF2B5EF4-FFF2-40B4-BE49-F238E27FC236}">
                <a16:creationId xmlns="" xmlns:a16="http://schemas.microsoft.com/office/drawing/2014/main" id="{8E030457-CC59-442E-8900-EFF40EE23554}"/>
              </a:ext>
            </a:extLst>
          </p:cNvPr>
          <p:cNvPicPr>
            <a:picLocks noChangeAspect="1"/>
          </p:cNvPicPr>
          <p:nvPr/>
        </p:nvPicPr>
        <p:blipFill rotWithShape="1">
          <a:blip r:embed="rId2"/>
          <a:srcRect l="11346" r="3911" b="-3"/>
          <a:stretch/>
        </p:blipFill>
        <p:spPr>
          <a:xfrm>
            <a:off x="245660" y="321733"/>
            <a:ext cx="5293729" cy="4107392"/>
          </a:xfrm>
          <a:prstGeom prst="rect">
            <a:avLst/>
          </a:prstGeom>
        </p:spPr>
      </p:pic>
      <p:sp>
        <p:nvSpPr>
          <p:cNvPr id="11" name="Rectangle 10">
            <a:extLst>
              <a:ext uri="{FF2B5EF4-FFF2-40B4-BE49-F238E27FC236}">
                <a16:creationId xmlns="" xmlns:a16="http://schemas.microsoft.com/office/drawing/2014/main" id="{73ED6512-6858-4552-B699-9A97FE9A4EA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5650991" y="321732"/>
            <a:ext cx="3251710" cy="621453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 xmlns:a16="http://schemas.microsoft.com/office/drawing/2014/main" id="{339866F4-2ADF-45F5-AA7C-6322B18989AA}"/>
              </a:ext>
            </a:extLst>
          </p:cNvPr>
          <p:cNvSpPr>
            <a:spLocks noGrp="1"/>
          </p:cNvSpPr>
          <p:nvPr>
            <p:ph idx="1"/>
          </p:nvPr>
        </p:nvSpPr>
        <p:spPr>
          <a:xfrm>
            <a:off x="6021989" y="917725"/>
            <a:ext cx="2568554" cy="4852362"/>
          </a:xfrm>
        </p:spPr>
        <p:txBody>
          <a:bodyPr anchor="ctr">
            <a:normAutofit/>
          </a:bodyPr>
          <a:lstStyle/>
          <a:p>
            <a:pPr marL="0" indent="0" algn="ctr">
              <a:spcBef>
                <a:spcPct val="50000"/>
              </a:spcBef>
              <a:buNone/>
            </a:pPr>
            <a:r>
              <a:rPr lang="en-US" altLang="en-US" sz="2000" b="1" spc="300" dirty="0">
                <a:solidFill>
                  <a:srgbClr val="FFFFFF"/>
                </a:solidFill>
                <a:effectLst>
                  <a:outerShdw blurRad="38100" dist="38100" dir="2700000" algn="tl">
                    <a:srgbClr val="FFFFFF"/>
                  </a:outerShdw>
                </a:effectLst>
                <a:latin typeface="Arial Nova" panose="020B0504020202020204" pitchFamily="34" charset="0"/>
              </a:rPr>
              <a:t>The 4</a:t>
            </a:r>
            <a:r>
              <a:rPr lang="en-US" altLang="en-US" sz="2000" b="1" spc="300" baseline="30000" dirty="0">
                <a:solidFill>
                  <a:srgbClr val="FFFFFF"/>
                </a:solidFill>
                <a:effectLst>
                  <a:outerShdw blurRad="38100" dist="38100" dir="2700000" algn="tl">
                    <a:srgbClr val="FFFFFF"/>
                  </a:outerShdw>
                </a:effectLst>
                <a:latin typeface="Arial Nova" panose="020B0504020202020204" pitchFamily="34" charset="0"/>
              </a:rPr>
              <a:t>th</a:t>
            </a:r>
            <a:r>
              <a:rPr lang="en-US" altLang="en-US" sz="2000" b="1" spc="300" dirty="0">
                <a:solidFill>
                  <a:srgbClr val="FFFFFF"/>
                </a:solidFill>
                <a:effectLst>
                  <a:outerShdw blurRad="38100" dist="38100" dir="2700000" algn="tl">
                    <a:srgbClr val="FFFFFF"/>
                  </a:outerShdw>
                </a:effectLst>
                <a:latin typeface="Arial Nova" panose="020B0504020202020204" pitchFamily="34" charset="0"/>
              </a:rPr>
              <a:t> Amendment to the United States Constitution protects people from unreasonable searches and seizures</a:t>
            </a:r>
            <a:r>
              <a:rPr lang="en-US" altLang="en-US" sz="2000" b="1" spc="300" dirty="0" smtClean="0">
                <a:solidFill>
                  <a:srgbClr val="FFFFFF"/>
                </a:solidFill>
                <a:effectLst>
                  <a:outerShdw blurRad="38100" dist="38100" dir="2700000" algn="tl">
                    <a:srgbClr val="FFFFFF"/>
                  </a:outerShdw>
                </a:effectLst>
                <a:latin typeface="Arial Nova" panose="020B0504020202020204" pitchFamily="34" charset="0"/>
              </a:rPr>
              <a:t>. (…by the GOVERNMENT. This has nothing to do with Private anything)</a:t>
            </a:r>
            <a:endParaRPr lang="en-US" altLang="en-US" sz="2000" b="1" spc="300" dirty="0">
              <a:solidFill>
                <a:srgbClr val="FFFFFF"/>
              </a:solidFill>
              <a:effectLst>
                <a:outerShdw blurRad="38100" dist="38100" dir="2700000" algn="tl">
                  <a:srgbClr val="FFFFFF"/>
                </a:outerShdw>
              </a:effectLst>
              <a:latin typeface="Arial Nova" panose="020B0504020202020204" pitchFamily="34" charset="0"/>
            </a:endParaRPr>
          </a:p>
          <a:p>
            <a:pPr marL="0" indent="0">
              <a:buNone/>
            </a:pPr>
            <a:endParaRPr lang="en-US" sz="1700" dirty="0">
              <a:solidFill>
                <a:srgbClr val="FFFFFF"/>
              </a:solidFill>
            </a:endParaRPr>
          </a:p>
        </p:txBody>
      </p:sp>
    </p:spTree>
    <p:extLst>
      <p:ext uri="{BB962C8B-B14F-4D97-AF65-F5344CB8AC3E}">
        <p14:creationId xmlns:p14="http://schemas.microsoft.com/office/powerpoint/2010/main" val="25628040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 xmlns:a16="http://schemas.microsoft.com/office/drawing/2014/main" id="{4351DFE5-F63D-4BE0-BDA9-E3EB88F01A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266700" y="0"/>
            <a:ext cx="8610371"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 xmlns:a16="http://schemas.microsoft.com/office/drawing/2014/main" id="{3AA16612-ACD2-4A16-8F2B-4514FD6BF28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a:extLst>
              <a:ext uri="{FF2B5EF4-FFF2-40B4-BE49-F238E27FC236}">
                <a16:creationId xmlns="" xmlns:a16="http://schemas.microsoft.com/office/drawing/2014/main" id="{46704EC9-11B1-450A-A006-F33D8745F650}"/>
              </a:ext>
            </a:extLst>
          </p:cNvPr>
          <p:cNvSpPr>
            <a:spLocks noGrp="1"/>
          </p:cNvSpPr>
          <p:nvPr>
            <p:ph type="title"/>
          </p:nvPr>
        </p:nvSpPr>
        <p:spPr>
          <a:xfrm>
            <a:off x="884419" y="826680"/>
            <a:ext cx="7375161" cy="1325563"/>
          </a:xfrm>
        </p:spPr>
        <p:txBody>
          <a:bodyPr>
            <a:normAutofit/>
          </a:bodyPr>
          <a:lstStyle/>
          <a:p>
            <a:pPr algn="ctr"/>
            <a:r>
              <a:rPr lang="en-US" sz="3500">
                <a:solidFill>
                  <a:srgbClr val="FFFFFF"/>
                </a:solidFill>
              </a:rPr>
              <a:t>Opening Statement</a:t>
            </a:r>
          </a:p>
        </p:txBody>
      </p:sp>
      <p:sp>
        <p:nvSpPr>
          <p:cNvPr id="3" name="Content Placeholder 2">
            <a:extLst>
              <a:ext uri="{FF2B5EF4-FFF2-40B4-BE49-F238E27FC236}">
                <a16:creationId xmlns="" xmlns:a16="http://schemas.microsoft.com/office/drawing/2014/main" id="{C02DE51D-77FE-419D-9DB9-ACA5DBA189FC}"/>
              </a:ext>
            </a:extLst>
          </p:cNvPr>
          <p:cNvSpPr>
            <a:spLocks noGrp="1"/>
          </p:cNvSpPr>
          <p:nvPr>
            <p:ph idx="1"/>
          </p:nvPr>
        </p:nvSpPr>
        <p:spPr>
          <a:xfrm>
            <a:off x="884419" y="3092970"/>
            <a:ext cx="7375161" cy="2938350"/>
          </a:xfrm>
        </p:spPr>
        <p:txBody>
          <a:bodyPr>
            <a:noAutofit/>
          </a:bodyPr>
          <a:lstStyle/>
          <a:p>
            <a:pPr marL="0" indent="0">
              <a:buNone/>
            </a:pPr>
            <a:r>
              <a:rPr lang="en-US" sz="3600" dirty="0">
                <a:solidFill>
                  <a:srgbClr val="000000"/>
                </a:solidFill>
              </a:rPr>
              <a:t>As a security guard it is imperative that the guard have a clear understanding of the legal terminology and the </a:t>
            </a:r>
            <a:r>
              <a:rPr lang="en-US" sz="3600" b="1" dirty="0">
                <a:solidFill>
                  <a:srgbClr val="000000"/>
                </a:solidFill>
              </a:rPr>
              <a:t>legal issues</a:t>
            </a:r>
            <a:r>
              <a:rPr lang="en-US" sz="3600" dirty="0">
                <a:solidFill>
                  <a:srgbClr val="000000"/>
                </a:solidFill>
              </a:rPr>
              <a:t> that the guard may face in the performance of their duties.</a:t>
            </a:r>
          </a:p>
        </p:txBody>
      </p:sp>
    </p:spTree>
    <p:extLst>
      <p:ext uri="{BB962C8B-B14F-4D97-AF65-F5344CB8AC3E}">
        <p14:creationId xmlns:p14="http://schemas.microsoft.com/office/powerpoint/2010/main" val="6017848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9">
            <a:extLst>
              <a:ext uri="{FF2B5EF4-FFF2-40B4-BE49-F238E27FC236}">
                <a16:creationId xmlns="" xmlns:a16="http://schemas.microsoft.com/office/drawing/2014/main" id="{C0B27210-D0CA-4654-B3E3-9ABB4F178EA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914400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 xmlns:a16="http://schemas.microsoft.com/office/drawing/2014/main" id="{85BD782F-6FF2-4CBD-B8F4-ACE11D226A67}"/>
              </a:ext>
            </a:extLst>
          </p:cNvPr>
          <p:cNvSpPr>
            <a:spLocks noGrp="1"/>
          </p:cNvSpPr>
          <p:nvPr>
            <p:ph type="title"/>
          </p:nvPr>
        </p:nvSpPr>
        <p:spPr>
          <a:xfrm>
            <a:off x="5059971" y="1783959"/>
            <a:ext cx="3483937" cy="2889114"/>
          </a:xfrm>
        </p:spPr>
        <p:txBody>
          <a:bodyPr vert="horz" lIns="91440" tIns="45720" rIns="91440" bIns="45720" rtlCol="0" anchor="b">
            <a:normAutofit/>
          </a:bodyPr>
          <a:lstStyle/>
          <a:p>
            <a:r>
              <a:rPr lang="en-US" sz="3800" kern="1200" dirty="0">
                <a:solidFill>
                  <a:schemeClr val="bg1"/>
                </a:solidFill>
                <a:latin typeface="+mj-lt"/>
                <a:ea typeface="+mj-ea"/>
                <a:cs typeface="+mj-cs"/>
              </a:rPr>
              <a:t>A security guard has </a:t>
            </a:r>
            <a:r>
              <a:rPr lang="en-US" sz="3800" b="1" i="1" u="sng" kern="1200" dirty="0">
                <a:solidFill>
                  <a:schemeClr val="bg1"/>
                </a:solidFill>
                <a:latin typeface="+mj-lt"/>
                <a:ea typeface="+mj-ea"/>
                <a:cs typeface="+mj-cs"/>
              </a:rPr>
              <a:t>no</a:t>
            </a:r>
            <a:r>
              <a:rPr lang="en-US" sz="3800" kern="1200" dirty="0">
                <a:solidFill>
                  <a:schemeClr val="bg1"/>
                </a:solidFill>
                <a:latin typeface="+mj-lt"/>
                <a:ea typeface="+mj-ea"/>
                <a:cs typeface="+mj-cs"/>
              </a:rPr>
              <a:t> authority to conduct searches.</a:t>
            </a:r>
          </a:p>
        </p:txBody>
      </p:sp>
      <p:sp>
        <p:nvSpPr>
          <p:cNvPr id="16" name="Freeform: Shape 11">
            <a:extLst>
              <a:ext uri="{FF2B5EF4-FFF2-40B4-BE49-F238E27FC236}">
                <a16:creationId xmlns="" xmlns:a16="http://schemas.microsoft.com/office/drawing/2014/main" id="{1DB7C82F-AB7E-4F0C-B829-FA1B9C41518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flipH="1">
            <a:off x="0" y="0"/>
            <a:ext cx="4629586"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Freeform: Shape 13">
            <a:extLst>
              <a:ext uri="{FF2B5EF4-FFF2-40B4-BE49-F238E27FC236}">
                <a16:creationId xmlns="" xmlns:a16="http://schemas.microsoft.com/office/drawing/2014/main" id="{70B66945-4967-4040-926D-DCA44313CDA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4518115" cy="685800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7" name="Content Placeholder 3" descr="A stop sign&#10;&#10;Description generated with very high confidence">
            <a:extLst>
              <a:ext uri="{FF2B5EF4-FFF2-40B4-BE49-F238E27FC236}">
                <a16:creationId xmlns="" xmlns:a16="http://schemas.microsoft.com/office/drawing/2014/main" id="{E000DA27-25D1-4C39-B03E-579C82A3E23C}"/>
              </a:ext>
            </a:extLst>
          </p:cNvPr>
          <p:cNvPicPr>
            <a:picLocks noGrp="1" noChangeAspect="1"/>
          </p:cNvPicPr>
          <p:nvPr>
            <p:ph idx="1"/>
          </p:nvPr>
        </p:nvPicPr>
        <p:blipFill>
          <a:blip r:embed="rId2"/>
          <a:stretch>
            <a:fillRect/>
          </a:stretch>
        </p:blipFill>
        <p:spPr>
          <a:xfrm>
            <a:off x="314536" y="1226973"/>
            <a:ext cx="3035882" cy="3035882"/>
          </a:xfrm>
          <a:prstGeom prst="rect">
            <a:avLst/>
          </a:prstGeom>
        </p:spPr>
      </p:pic>
    </p:spTree>
    <p:extLst>
      <p:ext uri="{BB962C8B-B14F-4D97-AF65-F5344CB8AC3E}">
        <p14:creationId xmlns:p14="http://schemas.microsoft.com/office/powerpoint/2010/main" val="32707979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 xmlns:a16="http://schemas.microsoft.com/office/drawing/2014/main" id="{5B336162-B533-4EFE-8BB3-8EBB4A5E32F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3985788" cy="6858000"/>
          </a:xfrm>
          <a:prstGeom prst="rect">
            <a:avLst/>
          </a:prstGeom>
          <a:solidFill>
            <a:srgbClr val="D0CE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 xmlns:a16="http://schemas.microsoft.com/office/drawing/2014/main" id="{E3470999-0391-4EDB-A9E1-833A2F87F2AD}"/>
              </a:ext>
            </a:extLst>
          </p:cNvPr>
          <p:cNvSpPr>
            <a:spLocks noGrp="1"/>
          </p:cNvSpPr>
          <p:nvPr>
            <p:ph type="title"/>
          </p:nvPr>
        </p:nvSpPr>
        <p:spPr>
          <a:xfrm>
            <a:off x="622335" y="2745736"/>
            <a:ext cx="2774103" cy="1366528"/>
          </a:xfrm>
          <a:solidFill>
            <a:srgbClr val="FFFFFF"/>
          </a:solidFill>
          <a:ln w="25400" cap="sq">
            <a:solidFill>
              <a:srgbClr val="404040"/>
            </a:solidFill>
            <a:miter lim="800000"/>
          </a:ln>
        </p:spPr>
        <p:txBody>
          <a:bodyPr>
            <a:normAutofit/>
          </a:bodyPr>
          <a:lstStyle/>
          <a:p>
            <a:pPr algn="ctr"/>
            <a:r>
              <a:rPr lang="en-US" sz="2800" b="1" u="sng" dirty="0">
                <a:solidFill>
                  <a:schemeClr val="accent1"/>
                </a:solidFill>
              </a:rPr>
              <a:t>Request by Client to Search</a:t>
            </a:r>
          </a:p>
        </p:txBody>
      </p:sp>
      <p:sp>
        <p:nvSpPr>
          <p:cNvPr id="3" name="Content Placeholder 2">
            <a:extLst>
              <a:ext uri="{FF2B5EF4-FFF2-40B4-BE49-F238E27FC236}">
                <a16:creationId xmlns="" xmlns:a16="http://schemas.microsoft.com/office/drawing/2014/main" id="{40930B6A-ECC0-4CF2-B2A5-60090E7957AC}"/>
              </a:ext>
            </a:extLst>
          </p:cNvPr>
          <p:cNvSpPr>
            <a:spLocks noGrp="1"/>
          </p:cNvSpPr>
          <p:nvPr>
            <p:ph idx="1"/>
          </p:nvPr>
        </p:nvSpPr>
        <p:spPr>
          <a:xfrm>
            <a:off x="4536886" y="802638"/>
            <a:ext cx="4056522" cy="5252722"/>
          </a:xfrm>
        </p:spPr>
        <p:txBody>
          <a:bodyPr anchor="ctr">
            <a:normAutofit/>
          </a:bodyPr>
          <a:lstStyle/>
          <a:p>
            <a:pPr marL="0" indent="0">
              <a:buNone/>
            </a:pPr>
            <a:r>
              <a:rPr lang="en-US" altLang="en-US" sz="2100" b="1" dirty="0"/>
              <a:t>security guard may be required by a client to conduct a search which carries </a:t>
            </a:r>
            <a:r>
              <a:rPr lang="en-US" altLang="en-US" sz="2100" b="1" u="sng" dirty="0"/>
              <a:t>no force of law</a:t>
            </a:r>
            <a:r>
              <a:rPr lang="en-US" altLang="en-US" sz="2100" b="1" dirty="0"/>
              <a:t>.  In order to conduct such a search the following situation must prevail</a:t>
            </a:r>
            <a:r>
              <a:rPr lang="en-US" altLang="en-US" sz="2100" b="1" dirty="0" smtClean="0"/>
              <a:t>…….</a:t>
            </a:r>
          </a:p>
          <a:p>
            <a:pPr marL="0" indent="0">
              <a:buNone/>
            </a:pPr>
            <a:endParaRPr lang="en-US" altLang="en-US" sz="2100" b="1" dirty="0"/>
          </a:p>
          <a:p>
            <a:pPr marL="0" indent="0">
              <a:buNone/>
            </a:pPr>
            <a:r>
              <a:rPr lang="en-US" altLang="en-US" sz="2100" b="1" dirty="0" smtClean="0">
                <a:sym typeface="Wingdings" panose="05000000000000000000" pitchFamily="2" charset="2"/>
              </a:rPr>
              <a:t> “Request” ^Above: “required”. Very important: “no force of law” and “LIABILITY”</a:t>
            </a:r>
            <a:endParaRPr lang="en-US" altLang="en-US" sz="2100" b="1" dirty="0"/>
          </a:p>
          <a:p>
            <a:pPr marL="0" indent="0">
              <a:buNone/>
            </a:pPr>
            <a:endParaRPr lang="en-US" sz="2100" dirty="0"/>
          </a:p>
        </p:txBody>
      </p:sp>
    </p:spTree>
    <p:extLst>
      <p:ext uri="{BB962C8B-B14F-4D97-AF65-F5344CB8AC3E}">
        <p14:creationId xmlns:p14="http://schemas.microsoft.com/office/powerpoint/2010/main" val="1457671787"/>
      </p:ext>
    </p:extLst>
  </p:cSld>
  <p:clrMapOvr>
    <a:overrideClrMapping bg1="dk1" tx1="lt1" bg2="dk2" tx2="lt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 xmlns:a16="http://schemas.microsoft.com/office/drawing/2014/main" id="{42285737-90EE-47DC-AC80-8AE156B1196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flipV="1">
            <a:off x="0" y="-1"/>
            <a:ext cx="3302781"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2" name="Group 11">
            <a:extLst>
              <a:ext uri="{FF2B5EF4-FFF2-40B4-BE49-F238E27FC236}">
                <a16:creationId xmlns="" xmlns:a16="http://schemas.microsoft.com/office/drawing/2014/main" id="{B57BDC17-F1B3-455F-BBF1-680AA1F25C06}"/>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2486469" y="0"/>
            <a:ext cx="1827609" cy="6858001"/>
            <a:chOff x="1320800" y="0"/>
            <a:chExt cx="2436813" cy="6858001"/>
          </a:xfrm>
        </p:grpSpPr>
        <p:sp>
          <p:nvSpPr>
            <p:cNvPr id="13" name="Freeform 6">
              <a:extLst>
                <a:ext uri="{FF2B5EF4-FFF2-40B4-BE49-F238E27FC236}">
                  <a16:creationId xmlns="" xmlns:a16="http://schemas.microsoft.com/office/drawing/2014/main" id="{64E2FA9A-FEF7-4501-B0EB-5E45EDD2177A}"/>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4" name="Freeform 7">
              <a:extLst>
                <a:ext uri="{FF2B5EF4-FFF2-40B4-BE49-F238E27FC236}">
                  <a16:creationId xmlns="" xmlns:a16="http://schemas.microsoft.com/office/drawing/2014/main" id="{BC38192B-B4CB-47D4-A3B1-10010247F158}"/>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15" name="Freeform 8">
              <a:extLst>
                <a:ext uri="{FF2B5EF4-FFF2-40B4-BE49-F238E27FC236}">
                  <a16:creationId xmlns="" xmlns:a16="http://schemas.microsoft.com/office/drawing/2014/main" id="{96330E33-E171-4B0F-82B5-AF7230399B5C}"/>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16" name="Freeform 9">
              <a:extLst>
                <a:ext uri="{FF2B5EF4-FFF2-40B4-BE49-F238E27FC236}">
                  <a16:creationId xmlns="" xmlns:a16="http://schemas.microsoft.com/office/drawing/2014/main" id="{332B1723-69BF-42D7-B757-0FA059E15256}"/>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7" name="Freeform 10">
              <a:extLst>
                <a:ext uri="{FF2B5EF4-FFF2-40B4-BE49-F238E27FC236}">
                  <a16:creationId xmlns="" xmlns:a16="http://schemas.microsoft.com/office/drawing/2014/main" id="{F115D62D-1E96-48D1-A78D-D370A0BFB9B5}"/>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8" name="Freeform 11">
              <a:extLst>
                <a:ext uri="{FF2B5EF4-FFF2-40B4-BE49-F238E27FC236}">
                  <a16:creationId xmlns="" xmlns:a16="http://schemas.microsoft.com/office/drawing/2014/main" id="{91C2876A-169D-4822-A766-C00578C88B4B}"/>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itle 1">
            <a:extLst>
              <a:ext uri="{FF2B5EF4-FFF2-40B4-BE49-F238E27FC236}">
                <a16:creationId xmlns="" xmlns:a16="http://schemas.microsoft.com/office/drawing/2014/main" id="{CDDB645E-AAC7-4303-A179-937D86B39469}"/>
              </a:ext>
            </a:extLst>
          </p:cNvPr>
          <p:cNvSpPr>
            <a:spLocks noGrp="1"/>
          </p:cNvSpPr>
          <p:nvPr>
            <p:ph type="title"/>
          </p:nvPr>
        </p:nvSpPr>
        <p:spPr>
          <a:xfrm>
            <a:off x="401265" y="685800"/>
            <a:ext cx="2085203" cy="5105400"/>
          </a:xfrm>
        </p:spPr>
        <p:txBody>
          <a:bodyPr>
            <a:normAutofit/>
          </a:bodyPr>
          <a:lstStyle/>
          <a:p>
            <a:r>
              <a:rPr lang="en-US" sz="2500">
                <a:solidFill>
                  <a:srgbClr val="FFFFFF"/>
                </a:solidFill>
              </a:rPr>
              <a:t>Requirements for Search	</a:t>
            </a:r>
          </a:p>
        </p:txBody>
      </p:sp>
      <p:graphicFrame>
        <p:nvGraphicFramePr>
          <p:cNvPr id="5" name="Content Placeholder 2">
            <a:extLst>
              <a:ext uri="{FF2B5EF4-FFF2-40B4-BE49-F238E27FC236}">
                <a16:creationId xmlns="" xmlns:a16="http://schemas.microsoft.com/office/drawing/2014/main" id="{76EB885D-DAD2-4E86-AE61-EB20222FD595}"/>
              </a:ext>
            </a:extLst>
          </p:cNvPr>
          <p:cNvGraphicFramePr>
            <a:graphicFrameLocks noGrp="1"/>
          </p:cNvGraphicFramePr>
          <p:nvPr>
            <p:ph idx="1"/>
            <p:extLst>
              <p:ext uri="{D42A27DB-BD31-4B8C-83A1-F6EECF244321}">
                <p14:modId xmlns:p14="http://schemas.microsoft.com/office/powerpoint/2010/main" val="3288847365"/>
              </p:ext>
            </p:extLst>
          </p:nvPr>
        </p:nvGraphicFramePr>
        <p:xfrm>
          <a:off x="3757612" y="685800"/>
          <a:ext cx="4869656"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051335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 xmlns:a16="http://schemas.microsoft.com/office/drawing/2014/main" id="{46C2E80F-49A6-4372-B103-219D417A55E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63072" y="470925"/>
            <a:ext cx="3285756"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 xmlns:a16="http://schemas.microsoft.com/office/drawing/2014/main" id="{8CA84212-91E0-4981-91F3-5CA22E9C70EE}"/>
              </a:ext>
            </a:extLst>
          </p:cNvPr>
          <p:cNvSpPr>
            <a:spLocks noGrp="1"/>
          </p:cNvSpPr>
          <p:nvPr>
            <p:ph type="title"/>
          </p:nvPr>
        </p:nvSpPr>
        <p:spPr>
          <a:xfrm>
            <a:off x="647271" y="1012004"/>
            <a:ext cx="2562119" cy="4795408"/>
          </a:xfrm>
        </p:spPr>
        <p:txBody>
          <a:bodyPr>
            <a:normAutofit/>
          </a:bodyPr>
          <a:lstStyle/>
          <a:p>
            <a:r>
              <a:rPr lang="en-US" dirty="0">
                <a:solidFill>
                  <a:srgbClr val="FFFFFF"/>
                </a:solidFill>
              </a:rPr>
              <a:t>Refusal of Search by an Employee</a:t>
            </a:r>
          </a:p>
        </p:txBody>
      </p:sp>
      <p:sp>
        <p:nvSpPr>
          <p:cNvPr id="22" name="Freeform: Shape 21">
            <a:extLst>
              <a:ext uri="{FF2B5EF4-FFF2-40B4-BE49-F238E27FC236}">
                <a16:creationId xmlns="" xmlns:a16="http://schemas.microsoft.com/office/drawing/2014/main" id="{023DF396-6BE7-4FBE-8470-691BADEE137B}"/>
              </a:ext>
            </a:extLst>
          </p:cNvPr>
          <p:cNvSpPr/>
          <p:nvPr/>
        </p:nvSpPr>
        <p:spPr>
          <a:xfrm>
            <a:off x="3895725" y="5524461"/>
            <a:ext cx="1221300" cy="829074"/>
          </a:xfrm>
          <a:custGeom>
            <a:avLst/>
            <a:gdLst>
              <a:gd name="connsiteX0" fmla="*/ 0 w 1221300"/>
              <a:gd name="connsiteY0" fmla="*/ 0 h 829074"/>
              <a:gd name="connsiteX1" fmla="*/ 1221300 w 1221300"/>
              <a:gd name="connsiteY1" fmla="*/ 0 h 829074"/>
              <a:gd name="connsiteX2" fmla="*/ 1221300 w 1221300"/>
              <a:gd name="connsiteY2" fmla="*/ 829074 h 829074"/>
              <a:gd name="connsiteX3" fmla="*/ 0 w 1221300"/>
              <a:gd name="connsiteY3" fmla="*/ 829074 h 829074"/>
              <a:gd name="connsiteX4" fmla="*/ 0 w 1221300"/>
              <a:gd name="connsiteY4" fmla="*/ 0 h 8290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300" h="829074">
                <a:moveTo>
                  <a:pt x="0" y="0"/>
                </a:moveTo>
                <a:lnTo>
                  <a:pt x="1221300" y="0"/>
                </a:lnTo>
                <a:lnTo>
                  <a:pt x="1221300" y="829074"/>
                </a:lnTo>
                <a:lnTo>
                  <a:pt x="0" y="829074"/>
                </a:lnTo>
                <a:lnTo>
                  <a:pt x="0" y="0"/>
                </a:lnTo>
                <a:close/>
              </a:path>
            </a:pathLst>
          </a:custGeom>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86859" tIns="135128" rIns="86859" bIns="135128" numCol="1" spcCol="1270" anchor="ctr" anchorCtr="0">
            <a:noAutofit/>
          </a:bodyPr>
          <a:lstStyle/>
          <a:p>
            <a:pPr marL="0" lvl="0" indent="0" algn="ctr" defTabSz="844550">
              <a:lnSpc>
                <a:spcPct val="90000"/>
              </a:lnSpc>
              <a:spcBef>
                <a:spcPct val="0"/>
              </a:spcBef>
              <a:spcAft>
                <a:spcPct val="35000"/>
              </a:spcAft>
              <a:buNone/>
            </a:pPr>
            <a:r>
              <a:rPr lang="en-US" sz="1900" kern="1200"/>
              <a:t>Report</a:t>
            </a:r>
          </a:p>
        </p:txBody>
      </p:sp>
      <p:sp>
        <p:nvSpPr>
          <p:cNvPr id="23" name="Freeform: Shape 22">
            <a:extLst>
              <a:ext uri="{FF2B5EF4-FFF2-40B4-BE49-F238E27FC236}">
                <a16:creationId xmlns="" xmlns:a16="http://schemas.microsoft.com/office/drawing/2014/main" id="{15031482-BF43-4B59-9137-CFA07B93AFEB}"/>
              </a:ext>
            </a:extLst>
          </p:cNvPr>
          <p:cNvSpPr/>
          <p:nvPr/>
        </p:nvSpPr>
        <p:spPr>
          <a:xfrm>
            <a:off x="5117025" y="5524461"/>
            <a:ext cx="3663902" cy="829074"/>
          </a:xfrm>
          <a:custGeom>
            <a:avLst/>
            <a:gdLst>
              <a:gd name="connsiteX0" fmla="*/ 0 w 3663902"/>
              <a:gd name="connsiteY0" fmla="*/ 0 h 829074"/>
              <a:gd name="connsiteX1" fmla="*/ 3663902 w 3663902"/>
              <a:gd name="connsiteY1" fmla="*/ 0 h 829074"/>
              <a:gd name="connsiteX2" fmla="*/ 3663902 w 3663902"/>
              <a:gd name="connsiteY2" fmla="*/ 829074 h 829074"/>
              <a:gd name="connsiteX3" fmla="*/ 0 w 3663902"/>
              <a:gd name="connsiteY3" fmla="*/ 829074 h 829074"/>
              <a:gd name="connsiteX4" fmla="*/ 0 w 3663902"/>
              <a:gd name="connsiteY4" fmla="*/ 0 h 8290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3902" h="829074">
                <a:moveTo>
                  <a:pt x="0" y="0"/>
                </a:moveTo>
                <a:lnTo>
                  <a:pt x="3663902" y="0"/>
                </a:lnTo>
                <a:lnTo>
                  <a:pt x="3663902" y="829074"/>
                </a:lnTo>
                <a:lnTo>
                  <a:pt x="0" y="829074"/>
                </a:lnTo>
                <a:lnTo>
                  <a:pt x="0" y="0"/>
                </a:lnTo>
                <a:close/>
              </a:path>
            </a:pathLst>
          </a:custGeom>
        </p:spPr>
        <p:style>
          <a:lnRef idx="2">
            <a:schemeClr val="accent5">
              <a:tint val="40000"/>
              <a:alpha val="90000"/>
              <a:hueOff val="0"/>
              <a:satOff val="0"/>
              <a:lumOff val="0"/>
              <a:alphaOff val="0"/>
            </a:schemeClr>
          </a:lnRef>
          <a:fillRef idx="1">
            <a:schemeClr val="accent5">
              <a:tint val="40000"/>
              <a:alpha val="90000"/>
              <a:hueOff val="0"/>
              <a:satOff val="0"/>
              <a:lumOff val="0"/>
              <a:alphaOff val="0"/>
            </a:schemeClr>
          </a:fillRef>
          <a:effectRef idx="0">
            <a:schemeClr val="accent5">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74321" tIns="190500" rIns="74321" bIns="190500" numCol="1" spcCol="1270" anchor="ctr" anchorCtr="0">
            <a:noAutofit/>
          </a:bodyPr>
          <a:lstStyle/>
          <a:p>
            <a:pPr marL="0" lvl="0" indent="0" algn="l" defTabSz="666750">
              <a:lnSpc>
                <a:spcPct val="90000"/>
              </a:lnSpc>
              <a:spcBef>
                <a:spcPct val="0"/>
              </a:spcBef>
              <a:spcAft>
                <a:spcPct val="35000"/>
              </a:spcAft>
              <a:buNone/>
            </a:pPr>
            <a:r>
              <a:rPr lang="en-US" sz="2000" kern="1200" dirty="0"/>
              <a:t>Report the employee to the client</a:t>
            </a:r>
          </a:p>
        </p:txBody>
      </p:sp>
      <p:sp>
        <p:nvSpPr>
          <p:cNvPr id="24" name="Freeform: Shape 23">
            <a:extLst>
              <a:ext uri="{FF2B5EF4-FFF2-40B4-BE49-F238E27FC236}">
                <a16:creationId xmlns="" xmlns:a16="http://schemas.microsoft.com/office/drawing/2014/main" id="{A62EE1A1-382B-4468-A26F-0A4DB5AF6104}"/>
              </a:ext>
            </a:extLst>
          </p:cNvPr>
          <p:cNvSpPr/>
          <p:nvPr/>
        </p:nvSpPr>
        <p:spPr>
          <a:xfrm>
            <a:off x="3895724" y="4261780"/>
            <a:ext cx="1221301" cy="1275117"/>
          </a:xfrm>
          <a:custGeom>
            <a:avLst/>
            <a:gdLst>
              <a:gd name="connsiteX0" fmla="*/ 0 w 1221300"/>
              <a:gd name="connsiteY0" fmla="*/ 446584 h 1275117"/>
              <a:gd name="connsiteX1" fmla="*/ 580118 w 1221300"/>
              <a:gd name="connsiteY1" fmla="*/ 446584 h 1275117"/>
              <a:gd name="connsiteX2" fmla="*/ 580118 w 1221300"/>
              <a:gd name="connsiteY2" fmla="*/ 183195 h 1275117"/>
              <a:gd name="connsiteX3" fmla="*/ 488520 w 1221300"/>
              <a:gd name="connsiteY3" fmla="*/ 183195 h 1275117"/>
              <a:gd name="connsiteX4" fmla="*/ 610650 w 1221300"/>
              <a:gd name="connsiteY4" fmla="*/ 0 h 1275117"/>
              <a:gd name="connsiteX5" fmla="*/ 732780 w 1221300"/>
              <a:gd name="connsiteY5" fmla="*/ 183195 h 1275117"/>
              <a:gd name="connsiteX6" fmla="*/ 641183 w 1221300"/>
              <a:gd name="connsiteY6" fmla="*/ 183195 h 1275117"/>
              <a:gd name="connsiteX7" fmla="*/ 641183 w 1221300"/>
              <a:gd name="connsiteY7" fmla="*/ 446584 h 1275117"/>
              <a:gd name="connsiteX8" fmla="*/ 1221300 w 1221300"/>
              <a:gd name="connsiteY8" fmla="*/ 446584 h 1275117"/>
              <a:gd name="connsiteX9" fmla="*/ 1221300 w 1221300"/>
              <a:gd name="connsiteY9" fmla="*/ 1275117 h 1275117"/>
              <a:gd name="connsiteX10" fmla="*/ 0 w 1221300"/>
              <a:gd name="connsiteY10" fmla="*/ 1275117 h 1275117"/>
              <a:gd name="connsiteX11" fmla="*/ 0 w 1221300"/>
              <a:gd name="connsiteY11" fmla="*/ 446584 h 1275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1300" h="1275117">
                <a:moveTo>
                  <a:pt x="1221300" y="828533"/>
                </a:moveTo>
                <a:lnTo>
                  <a:pt x="641182" y="828533"/>
                </a:lnTo>
                <a:lnTo>
                  <a:pt x="641182" y="1091922"/>
                </a:lnTo>
                <a:lnTo>
                  <a:pt x="732780" y="1091922"/>
                </a:lnTo>
                <a:lnTo>
                  <a:pt x="610650" y="1275117"/>
                </a:lnTo>
                <a:lnTo>
                  <a:pt x="488520" y="1091922"/>
                </a:lnTo>
                <a:lnTo>
                  <a:pt x="580117" y="1091922"/>
                </a:lnTo>
                <a:lnTo>
                  <a:pt x="580117" y="828533"/>
                </a:lnTo>
                <a:lnTo>
                  <a:pt x="0" y="828533"/>
                </a:lnTo>
                <a:lnTo>
                  <a:pt x="0" y="0"/>
                </a:lnTo>
                <a:lnTo>
                  <a:pt x="1221300" y="0"/>
                </a:lnTo>
                <a:lnTo>
                  <a:pt x="1221300" y="828533"/>
                </a:lnTo>
                <a:close/>
              </a:path>
            </a:pathLst>
          </a:custGeom>
        </p:spPr>
        <p:style>
          <a:lnRef idx="2">
            <a:schemeClr val="accent5">
              <a:hueOff val="-1689636"/>
              <a:satOff val="-4355"/>
              <a:lumOff val="-2941"/>
              <a:alphaOff val="0"/>
            </a:schemeClr>
          </a:lnRef>
          <a:fillRef idx="1">
            <a:schemeClr val="accent5">
              <a:hueOff val="-1689636"/>
              <a:satOff val="-4355"/>
              <a:lumOff val="-2941"/>
              <a:alphaOff val="0"/>
            </a:schemeClr>
          </a:fillRef>
          <a:effectRef idx="0">
            <a:schemeClr val="accent5">
              <a:hueOff val="-1689636"/>
              <a:satOff val="-4355"/>
              <a:lumOff val="-2941"/>
              <a:alphaOff val="0"/>
            </a:schemeClr>
          </a:effectRef>
          <a:fontRef idx="minor">
            <a:schemeClr val="lt1"/>
          </a:fontRef>
        </p:style>
        <p:txBody>
          <a:bodyPr spcFirstLastPara="0" vert="horz" wrap="square" lIns="86860" tIns="135128" rIns="86859" bIns="581419" numCol="1" spcCol="1270" anchor="ctr" anchorCtr="0">
            <a:noAutofit/>
          </a:bodyPr>
          <a:lstStyle/>
          <a:p>
            <a:pPr marL="0" lvl="0" indent="0" algn="ctr" defTabSz="844550">
              <a:lnSpc>
                <a:spcPct val="90000"/>
              </a:lnSpc>
              <a:spcBef>
                <a:spcPct val="0"/>
              </a:spcBef>
              <a:spcAft>
                <a:spcPct val="35000"/>
              </a:spcAft>
              <a:buNone/>
            </a:pPr>
            <a:r>
              <a:rPr lang="en-US" sz="1900" kern="1200"/>
              <a:t>Do not attempt</a:t>
            </a:r>
          </a:p>
        </p:txBody>
      </p:sp>
      <p:sp>
        <p:nvSpPr>
          <p:cNvPr id="25" name="Freeform: Shape 24">
            <a:extLst>
              <a:ext uri="{FF2B5EF4-FFF2-40B4-BE49-F238E27FC236}">
                <a16:creationId xmlns="" xmlns:a16="http://schemas.microsoft.com/office/drawing/2014/main" id="{2ADCAAA1-097A-4B67-A3FA-4C8BD7DD2D32}"/>
              </a:ext>
            </a:extLst>
          </p:cNvPr>
          <p:cNvSpPr/>
          <p:nvPr/>
        </p:nvSpPr>
        <p:spPr>
          <a:xfrm>
            <a:off x="5117025" y="4261780"/>
            <a:ext cx="3663902" cy="828826"/>
          </a:xfrm>
          <a:custGeom>
            <a:avLst/>
            <a:gdLst>
              <a:gd name="connsiteX0" fmla="*/ 0 w 3663902"/>
              <a:gd name="connsiteY0" fmla="*/ 0 h 828826"/>
              <a:gd name="connsiteX1" fmla="*/ 3663902 w 3663902"/>
              <a:gd name="connsiteY1" fmla="*/ 0 h 828826"/>
              <a:gd name="connsiteX2" fmla="*/ 3663902 w 3663902"/>
              <a:gd name="connsiteY2" fmla="*/ 828826 h 828826"/>
              <a:gd name="connsiteX3" fmla="*/ 0 w 3663902"/>
              <a:gd name="connsiteY3" fmla="*/ 828826 h 828826"/>
              <a:gd name="connsiteX4" fmla="*/ 0 w 3663902"/>
              <a:gd name="connsiteY4" fmla="*/ 0 h 828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3902" h="828826">
                <a:moveTo>
                  <a:pt x="0" y="0"/>
                </a:moveTo>
                <a:lnTo>
                  <a:pt x="3663902" y="0"/>
                </a:lnTo>
                <a:lnTo>
                  <a:pt x="3663902" y="828826"/>
                </a:lnTo>
                <a:lnTo>
                  <a:pt x="0" y="828826"/>
                </a:lnTo>
                <a:lnTo>
                  <a:pt x="0" y="0"/>
                </a:lnTo>
                <a:close/>
              </a:path>
            </a:pathLst>
          </a:custGeom>
        </p:spPr>
        <p:style>
          <a:lnRef idx="2">
            <a:schemeClr val="accent5">
              <a:tint val="40000"/>
              <a:alpha val="90000"/>
              <a:hueOff val="-1684941"/>
              <a:satOff val="-5708"/>
              <a:lumOff val="-732"/>
              <a:alphaOff val="0"/>
            </a:schemeClr>
          </a:lnRef>
          <a:fillRef idx="1">
            <a:schemeClr val="accent5">
              <a:tint val="40000"/>
              <a:alpha val="90000"/>
              <a:hueOff val="-1684941"/>
              <a:satOff val="-5708"/>
              <a:lumOff val="-732"/>
              <a:alphaOff val="0"/>
            </a:schemeClr>
          </a:fillRef>
          <a:effectRef idx="0">
            <a:schemeClr val="accent5">
              <a:tint val="40000"/>
              <a:alpha val="90000"/>
              <a:hueOff val="-1684941"/>
              <a:satOff val="-5708"/>
              <a:lumOff val="-732"/>
              <a:alphaOff val="0"/>
            </a:schemeClr>
          </a:effectRef>
          <a:fontRef idx="minor">
            <a:schemeClr val="dk1">
              <a:hueOff val="0"/>
              <a:satOff val="0"/>
              <a:lumOff val="0"/>
              <a:alphaOff val="0"/>
            </a:schemeClr>
          </a:fontRef>
        </p:style>
        <p:txBody>
          <a:bodyPr spcFirstLastPara="0" vert="horz" wrap="square" lIns="74321" tIns="190500" rIns="74321" bIns="190500" numCol="1" spcCol="1270" anchor="ctr" anchorCtr="0">
            <a:noAutofit/>
          </a:bodyPr>
          <a:lstStyle/>
          <a:p>
            <a:pPr marL="0" lvl="0" indent="0" algn="l" defTabSz="666750">
              <a:lnSpc>
                <a:spcPct val="90000"/>
              </a:lnSpc>
              <a:spcBef>
                <a:spcPct val="0"/>
              </a:spcBef>
              <a:spcAft>
                <a:spcPct val="35000"/>
              </a:spcAft>
              <a:buNone/>
            </a:pPr>
            <a:r>
              <a:rPr lang="en-US" sz="2000" kern="1200" dirty="0"/>
              <a:t>If the employee still refuses, do not attempt to hold him/her; but allow him/her to leave.  </a:t>
            </a:r>
          </a:p>
        </p:txBody>
      </p:sp>
      <p:sp>
        <p:nvSpPr>
          <p:cNvPr id="26" name="Freeform: Shape 25">
            <a:extLst>
              <a:ext uri="{FF2B5EF4-FFF2-40B4-BE49-F238E27FC236}">
                <a16:creationId xmlns="" xmlns:a16="http://schemas.microsoft.com/office/drawing/2014/main" id="{67CE03C8-6604-4956-A336-BF67416D566F}"/>
              </a:ext>
            </a:extLst>
          </p:cNvPr>
          <p:cNvSpPr/>
          <p:nvPr/>
        </p:nvSpPr>
        <p:spPr>
          <a:xfrm>
            <a:off x="3895725" y="2999099"/>
            <a:ext cx="1221301" cy="1275117"/>
          </a:xfrm>
          <a:custGeom>
            <a:avLst/>
            <a:gdLst>
              <a:gd name="connsiteX0" fmla="*/ 0 w 1221300"/>
              <a:gd name="connsiteY0" fmla="*/ 446584 h 1275117"/>
              <a:gd name="connsiteX1" fmla="*/ 580118 w 1221300"/>
              <a:gd name="connsiteY1" fmla="*/ 446584 h 1275117"/>
              <a:gd name="connsiteX2" fmla="*/ 580118 w 1221300"/>
              <a:gd name="connsiteY2" fmla="*/ 183195 h 1275117"/>
              <a:gd name="connsiteX3" fmla="*/ 488520 w 1221300"/>
              <a:gd name="connsiteY3" fmla="*/ 183195 h 1275117"/>
              <a:gd name="connsiteX4" fmla="*/ 610650 w 1221300"/>
              <a:gd name="connsiteY4" fmla="*/ 0 h 1275117"/>
              <a:gd name="connsiteX5" fmla="*/ 732780 w 1221300"/>
              <a:gd name="connsiteY5" fmla="*/ 183195 h 1275117"/>
              <a:gd name="connsiteX6" fmla="*/ 641183 w 1221300"/>
              <a:gd name="connsiteY6" fmla="*/ 183195 h 1275117"/>
              <a:gd name="connsiteX7" fmla="*/ 641183 w 1221300"/>
              <a:gd name="connsiteY7" fmla="*/ 446584 h 1275117"/>
              <a:gd name="connsiteX8" fmla="*/ 1221300 w 1221300"/>
              <a:gd name="connsiteY8" fmla="*/ 446584 h 1275117"/>
              <a:gd name="connsiteX9" fmla="*/ 1221300 w 1221300"/>
              <a:gd name="connsiteY9" fmla="*/ 1275117 h 1275117"/>
              <a:gd name="connsiteX10" fmla="*/ 0 w 1221300"/>
              <a:gd name="connsiteY10" fmla="*/ 1275117 h 1275117"/>
              <a:gd name="connsiteX11" fmla="*/ 0 w 1221300"/>
              <a:gd name="connsiteY11" fmla="*/ 446584 h 1275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1300" h="1275117">
                <a:moveTo>
                  <a:pt x="1221300" y="828533"/>
                </a:moveTo>
                <a:lnTo>
                  <a:pt x="641182" y="828533"/>
                </a:lnTo>
                <a:lnTo>
                  <a:pt x="641182" y="1091922"/>
                </a:lnTo>
                <a:lnTo>
                  <a:pt x="732780" y="1091922"/>
                </a:lnTo>
                <a:lnTo>
                  <a:pt x="610650" y="1275117"/>
                </a:lnTo>
                <a:lnTo>
                  <a:pt x="488520" y="1091922"/>
                </a:lnTo>
                <a:lnTo>
                  <a:pt x="580117" y="1091922"/>
                </a:lnTo>
                <a:lnTo>
                  <a:pt x="580117" y="828533"/>
                </a:lnTo>
                <a:lnTo>
                  <a:pt x="0" y="828533"/>
                </a:lnTo>
                <a:lnTo>
                  <a:pt x="0" y="0"/>
                </a:lnTo>
                <a:lnTo>
                  <a:pt x="1221300" y="0"/>
                </a:lnTo>
                <a:lnTo>
                  <a:pt x="1221300" y="828533"/>
                </a:lnTo>
                <a:close/>
              </a:path>
            </a:pathLst>
          </a:custGeom>
        </p:spPr>
        <p:style>
          <a:lnRef idx="2">
            <a:schemeClr val="accent5">
              <a:hueOff val="-3379271"/>
              <a:satOff val="-8710"/>
              <a:lumOff val="-5883"/>
              <a:alphaOff val="0"/>
            </a:schemeClr>
          </a:lnRef>
          <a:fillRef idx="1">
            <a:schemeClr val="accent5">
              <a:hueOff val="-3379271"/>
              <a:satOff val="-8710"/>
              <a:lumOff val="-5883"/>
              <a:alphaOff val="0"/>
            </a:schemeClr>
          </a:fillRef>
          <a:effectRef idx="0">
            <a:schemeClr val="accent5">
              <a:hueOff val="-3379271"/>
              <a:satOff val="-8710"/>
              <a:lumOff val="-5883"/>
              <a:alphaOff val="0"/>
            </a:schemeClr>
          </a:effectRef>
          <a:fontRef idx="minor">
            <a:schemeClr val="lt1"/>
          </a:fontRef>
        </p:style>
        <p:txBody>
          <a:bodyPr spcFirstLastPara="0" vert="horz" wrap="square" lIns="86859" tIns="135128" rIns="86860" bIns="581419" numCol="1" spcCol="1270" anchor="ctr" anchorCtr="0">
            <a:noAutofit/>
          </a:bodyPr>
          <a:lstStyle/>
          <a:p>
            <a:pPr marL="0" lvl="0" indent="0" algn="ctr" defTabSz="844550">
              <a:lnSpc>
                <a:spcPct val="90000"/>
              </a:lnSpc>
              <a:spcBef>
                <a:spcPct val="0"/>
              </a:spcBef>
              <a:spcAft>
                <a:spcPct val="35000"/>
              </a:spcAft>
              <a:buNone/>
            </a:pPr>
            <a:r>
              <a:rPr lang="en-US" sz="1900" kern="1200"/>
              <a:t>Inform</a:t>
            </a:r>
          </a:p>
        </p:txBody>
      </p:sp>
      <p:sp>
        <p:nvSpPr>
          <p:cNvPr id="27" name="Freeform: Shape 26">
            <a:extLst>
              <a:ext uri="{FF2B5EF4-FFF2-40B4-BE49-F238E27FC236}">
                <a16:creationId xmlns="" xmlns:a16="http://schemas.microsoft.com/office/drawing/2014/main" id="{2BFF11BC-A411-46B1-947B-D5DF4CA37ED8}"/>
              </a:ext>
            </a:extLst>
          </p:cNvPr>
          <p:cNvSpPr/>
          <p:nvPr/>
        </p:nvSpPr>
        <p:spPr>
          <a:xfrm>
            <a:off x="5117025" y="2999099"/>
            <a:ext cx="3663902" cy="828826"/>
          </a:xfrm>
          <a:custGeom>
            <a:avLst/>
            <a:gdLst>
              <a:gd name="connsiteX0" fmla="*/ 0 w 3663902"/>
              <a:gd name="connsiteY0" fmla="*/ 0 h 828826"/>
              <a:gd name="connsiteX1" fmla="*/ 3663902 w 3663902"/>
              <a:gd name="connsiteY1" fmla="*/ 0 h 828826"/>
              <a:gd name="connsiteX2" fmla="*/ 3663902 w 3663902"/>
              <a:gd name="connsiteY2" fmla="*/ 828826 h 828826"/>
              <a:gd name="connsiteX3" fmla="*/ 0 w 3663902"/>
              <a:gd name="connsiteY3" fmla="*/ 828826 h 828826"/>
              <a:gd name="connsiteX4" fmla="*/ 0 w 3663902"/>
              <a:gd name="connsiteY4" fmla="*/ 0 h 828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3902" h="828826">
                <a:moveTo>
                  <a:pt x="0" y="0"/>
                </a:moveTo>
                <a:lnTo>
                  <a:pt x="3663902" y="0"/>
                </a:lnTo>
                <a:lnTo>
                  <a:pt x="3663902" y="828826"/>
                </a:lnTo>
                <a:lnTo>
                  <a:pt x="0" y="828826"/>
                </a:lnTo>
                <a:lnTo>
                  <a:pt x="0" y="0"/>
                </a:lnTo>
                <a:close/>
              </a:path>
            </a:pathLst>
          </a:custGeom>
        </p:spPr>
        <p:style>
          <a:lnRef idx="2">
            <a:schemeClr val="accent5">
              <a:tint val="40000"/>
              <a:alpha val="90000"/>
              <a:hueOff val="-3369881"/>
              <a:satOff val="-11416"/>
              <a:lumOff val="-1464"/>
              <a:alphaOff val="0"/>
            </a:schemeClr>
          </a:lnRef>
          <a:fillRef idx="1">
            <a:schemeClr val="accent5">
              <a:tint val="40000"/>
              <a:alpha val="90000"/>
              <a:hueOff val="-3369881"/>
              <a:satOff val="-11416"/>
              <a:lumOff val="-1464"/>
              <a:alphaOff val="0"/>
            </a:schemeClr>
          </a:fillRef>
          <a:effectRef idx="0">
            <a:schemeClr val="accent5">
              <a:tint val="40000"/>
              <a:alpha val="90000"/>
              <a:hueOff val="-3369881"/>
              <a:satOff val="-11416"/>
              <a:lumOff val="-1464"/>
              <a:alphaOff val="0"/>
            </a:schemeClr>
          </a:effectRef>
          <a:fontRef idx="minor">
            <a:schemeClr val="dk1">
              <a:hueOff val="0"/>
              <a:satOff val="0"/>
              <a:lumOff val="0"/>
              <a:alphaOff val="0"/>
            </a:schemeClr>
          </a:fontRef>
        </p:style>
        <p:txBody>
          <a:bodyPr spcFirstLastPara="0" vert="horz" wrap="square" lIns="74321" tIns="190500" rIns="74321" bIns="190500" numCol="1" spcCol="1270" anchor="ctr" anchorCtr="0">
            <a:noAutofit/>
          </a:bodyPr>
          <a:lstStyle/>
          <a:p>
            <a:pPr marL="0" lvl="0" indent="0" algn="l" defTabSz="666750">
              <a:lnSpc>
                <a:spcPct val="90000"/>
              </a:lnSpc>
              <a:spcBef>
                <a:spcPct val="0"/>
              </a:spcBef>
              <a:spcAft>
                <a:spcPct val="35000"/>
              </a:spcAft>
              <a:buNone/>
            </a:pPr>
            <a:r>
              <a:rPr lang="en-US" sz="2000" kern="1200" dirty="0"/>
              <a:t>Inform the employee that his/her refusal will be reported to the client/employer</a:t>
            </a:r>
          </a:p>
        </p:txBody>
      </p:sp>
      <p:sp>
        <p:nvSpPr>
          <p:cNvPr id="28" name="Freeform: Shape 27">
            <a:extLst>
              <a:ext uri="{FF2B5EF4-FFF2-40B4-BE49-F238E27FC236}">
                <a16:creationId xmlns="" xmlns:a16="http://schemas.microsoft.com/office/drawing/2014/main" id="{658B4F1F-2F1C-4308-A8E4-70F49ECE501C}"/>
              </a:ext>
            </a:extLst>
          </p:cNvPr>
          <p:cNvSpPr/>
          <p:nvPr/>
        </p:nvSpPr>
        <p:spPr>
          <a:xfrm>
            <a:off x="3895725" y="1736418"/>
            <a:ext cx="1221300" cy="1275117"/>
          </a:xfrm>
          <a:custGeom>
            <a:avLst/>
            <a:gdLst>
              <a:gd name="connsiteX0" fmla="*/ 0 w 1221300"/>
              <a:gd name="connsiteY0" fmla="*/ 446584 h 1275117"/>
              <a:gd name="connsiteX1" fmla="*/ 580118 w 1221300"/>
              <a:gd name="connsiteY1" fmla="*/ 446584 h 1275117"/>
              <a:gd name="connsiteX2" fmla="*/ 580118 w 1221300"/>
              <a:gd name="connsiteY2" fmla="*/ 183195 h 1275117"/>
              <a:gd name="connsiteX3" fmla="*/ 488520 w 1221300"/>
              <a:gd name="connsiteY3" fmla="*/ 183195 h 1275117"/>
              <a:gd name="connsiteX4" fmla="*/ 610650 w 1221300"/>
              <a:gd name="connsiteY4" fmla="*/ 0 h 1275117"/>
              <a:gd name="connsiteX5" fmla="*/ 732780 w 1221300"/>
              <a:gd name="connsiteY5" fmla="*/ 183195 h 1275117"/>
              <a:gd name="connsiteX6" fmla="*/ 641183 w 1221300"/>
              <a:gd name="connsiteY6" fmla="*/ 183195 h 1275117"/>
              <a:gd name="connsiteX7" fmla="*/ 641183 w 1221300"/>
              <a:gd name="connsiteY7" fmla="*/ 446584 h 1275117"/>
              <a:gd name="connsiteX8" fmla="*/ 1221300 w 1221300"/>
              <a:gd name="connsiteY8" fmla="*/ 446584 h 1275117"/>
              <a:gd name="connsiteX9" fmla="*/ 1221300 w 1221300"/>
              <a:gd name="connsiteY9" fmla="*/ 1275117 h 1275117"/>
              <a:gd name="connsiteX10" fmla="*/ 0 w 1221300"/>
              <a:gd name="connsiteY10" fmla="*/ 1275117 h 1275117"/>
              <a:gd name="connsiteX11" fmla="*/ 0 w 1221300"/>
              <a:gd name="connsiteY11" fmla="*/ 446584 h 1275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1300" h="1275117">
                <a:moveTo>
                  <a:pt x="1221300" y="828533"/>
                </a:moveTo>
                <a:lnTo>
                  <a:pt x="641182" y="828533"/>
                </a:lnTo>
                <a:lnTo>
                  <a:pt x="641182" y="1091922"/>
                </a:lnTo>
                <a:lnTo>
                  <a:pt x="732780" y="1091922"/>
                </a:lnTo>
                <a:lnTo>
                  <a:pt x="610650" y="1275117"/>
                </a:lnTo>
                <a:lnTo>
                  <a:pt x="488520" y="1091922"/>
                </a:lnTo>
                <a:lnTo>
                  <a:pt x="580117" y="1091922"/>
                </a:lnTo>
                <a:lnTo>
                  <a:pt x="580117" y="828533"/>
                </a:lnTo>
                <a:lnTo>
                  <a:pt x="0" y="828533"/>
                </a:lnTo>
                <a:lnTo>
                  <a:pt x="0" y="0"/>
                </a:lnTo>
                <a:lnTo>
                  <a:pt x="1221300" y="0"/>
                </a:lnTo>
                <a:lnTo>
                  <a:pt x="1221300" y="828533"/>
                </a:lnTo>
                <a:close/>
              </a:path>
            </a:pathLst>
          </a:custGeom>
        </p:spPr>
        <p:style>
          <a:lnRef idx="2">
            <a:schemeClr val="accent5">
              <a:hueOff val="-5068907"/>
              <a:satOff val="-13064"/>
              <a:lumOff val="-8824"/>
              <a:alphaOff val="0"/>
            </a:schemeClr>
          </a:lnRef>
          <a:fillRef idx="1">
            <a:schemeClr val="accent5">
              <a:hueOff val="-5068907"/>
              <a:satOff val="-13064"/>
              <a:lumOff val="-8824"/>
              <a:alphaOff val="0"/>
            </a:schemeClr>
          </a:fillRef>
          <a:effectRef idx="0">
            <a:schemeClr val="accent5">
              <a:hueOff val="-5068907"/>
              <a:satOff val="-13064"/>
              <a:lumOff val="-8824"/>
              <a:alphaOff val="0"/>
            </a:schemeClr>
          </a:effectRef>
          <a:fontRef idx="minor">
            <a:schemeClr val="lt1"/>
          </a:fontRef>
        </p:style>
        <p:txBody>
          <a:bodyPr spcFirstLastPara="0" vert="horz" wrap="square" lIns="86859" tIns="135128" rIns="86859" bIns="581419" numCol="1" spcCol="1270" anchor="ctr" anchorCtr="0">
            <a:noAutofit/>
          </a:bodyPr>
          <a:lstStyle/>
          <a:p>
            <a:pPr marL="0" lvl="0" indent="0" algn="ctr" defTabSz="844550">
              <a:lnSpc>
                <a:spcPct val="90000"/>
              </a:lnSpc>
              <a:spcBef>
                <a:spcPct val="0"/>
              </a:spcBef>
              <a:spcAft>
                <a:spcPct val="35000"/>
              </a:spcAft>
              <a:buNone/>
            </a:pPr>
            <a:r>
              <a:rPr lang="en-US" sz="1900" kern="1200"/>
              <a:t>Inform</a:t>
            </a:r>
          </a:p>
        </p:txBody>
      </p:sp>
      <p:sp>
        <p:nvSpPr>
          <p:cNvPr id="29" name="Freeform: Shape 28">
            <a:extLst>
              <a:ext uri="{FF2B5EF4-FFF2-40B4-BE49-F238E27FC236}">
                <a16:creationId xmlns="" xmlns:a16="http://schemas.microsoft.com/office/drawing/2014/main" id="{7C33AF2A-FE28-4746-B53B-213A643BA184}"/>
              </a:ext>
            </a:extLst>
          </p:cNvPr>
          <p:cNvSpPr/>
          <p:nvPr/>
        </p:nvSpPr>
        <p:spPr>
          <a:xfrm>
            <a:off x="5117025" y="1736418"/>
            <a:ext cx="3663902" cy="828826"/>
          </a:xfrm>
          <a:custGeom>
            <a:avLst/>
            <a:gdLst>
              <a:gd name="connsiteX0" fmla="*/ 0 w 3663902"/>
              <a:gd name="connsiteY0" fmla="*/ 0 h 828826"/>
              <a:gd name="connsiteX1" fmla="*/ 3663902 w 3663902"/>
              <a:gd name="connsiteY1" fmla="*/ 0 h 828826"/>
              <a:gd name="connsiteX2" fmla="*/ 3663902 w 3663902"/>
              <a:gd name="connsiteY2" fmla="*/ 828826 h 828826"/>
              <a:gd name="connsiteX3" fmla="*/ 0 w 3663902"/>
              <a:gd name="connsiteY3" fmla="*/ 828826 h 828826"/>
              <a:gd name="connsiteX4" fmla="*/ 0 w 3663902"/>
              <a:gd name="connsiteY4" fmla="*/ 0 h 828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3902" h="828826">
                <a:moveTo>
                  <a:pt x="0" y="0"/>
                </a:moveTo>
                <a:lnTo>
                  <a:pt x="3663902" y="0"/>
                </a:lnTo>
                <a:lnTo>
                  <a:pt x="3663902" y="828826"/>
                </a:lnTo>
                <a:lnTo>
                  <a:pt x="0" y="828826"/>
                </a:lnTo>
                <a:lnTo>
                  <a:pt x="0" y="0"/>
                </a:lnTo>
                <a:close/>
              </a:path>
            </a:pathLst>
          </a:custGeom>
        </p:spPr>
        <p:style>
          <a:lnRef idx="2">
            <a:schemeClr val="accent5">
              <a:tint val="40000"/>
              <a:alpha val="90000"/>
              <a:hueOff val="-5054821"/>
              <a:satOff val="-17124"/>
              <a:lumOff val="-2196"/>
              <a:alphaOff val="0"/>
            </a:schemeClr>
          </a:lnRef>
          <a:fillRef idx="1">
            <a:schemeClr val="accent5">
              <a:tint val="40000"/>
              <a:alpha val="90000"/>
              <a:hueOff val="-5054821"/>
              <a:satOff val="-17124"/>
              <a:lumOff val="-2196"/>
              <a:alphaOff val="0"/>
            </a:schemeClr>
          </a:fillRef>
          <a:effectRef idx="0">
            <a:schemeClr val="accent5">
              <a:tint val="40000"/>
              <a:alpha val="90000"/>
              <a:hueOff val="-5054821"/>
              <a:satOff val="-17124"/>
              <a:lumOff val="-2196"/>
              <a:alphaOff val="0"/>
            </a:schemeClr>
          </a:effectRef>
          <a:fontRef idx="minor">
            <a:schemeClr val="dk1">
              <a:hueOff val="0"/>
              <a:satOff val="0"/>
              <a:lumOff val="0"/>
              <a:alphaOff val="0"/>
            </a:schemeClr>
          </a:fontRef>
        </p:style>
        <p:txBody>
          <a:bodyPr spcFirstLastPara="0" vert="horz" wrap="square" lIns="74321" tIns="190500" rIns="74321" bIns="190500" numCol="1" spcCol="1270" anchor="ctr" anchorCtr="0">
            <a:noAutofit/>
          </a:bodyPr>
          <a:lstStyle/>
          <a:p>
            <a:pPr marL="0" lvl="0" indent="0" algn="l" defTabSz="666750">
              <a:lnSpc>
                <a:spcPct val="90000"/>
              </a:lnSpc>
              <a:spcBef>
                <a:spcPct val="0"/>
              </a:spcBef>
              <a:spcAft>
                <a:spcPct val="35000"/>
              </a:spcAft>
              <a:buNone/>
            </a:pPr>
            <a:r>
              <a:rPr lang="en-US" sz="2000" kern="1200" dirty="0"/>
              <a:t>Inform the employee that he/she is violating company policy by refusing the search.</a:t>
            </a:r>
          </a:p>
        </p:txBody>
      </p:sp>
      <p:sp>
        <p:nvSpPr>
          <p:cNvPr id="30" name="Freeform: Shape 29">
            <a:extLst>
              <a:ext uri="{FF2B5EF4-FFF2-40B4-BE49-F238E27FC236}">
                <a16:creationId xmlns="" xmlns:a16="http://schemas.microsoft.com/office/drawing/2014/main" id="{32428E89-945D-4D84-821A-75F4C813A934}"/>
              </a:ext>
            </a:extLst>
          </p:cNvPr>
          <p:cNvSpPr/>
          <p:nvPr/>
        </p:nvSpPr>
        <p:spPr>
          <a:xfrm>
            <a:off x="3895724" y="473737"/>
            <a:ext cx="1221301" cy="1275118"/>
          </a:xfrm>
          <a:custGeom>
            <a:avLst/>
            <a:gdLst>
              <a:gd name="connsiteX0" fmla="*/ 0 w 1221300"/>
              <a:gd name="connsiteY0" fmla="*/ 446584 h 1275117"/>
              <a:gd name="connsiteX1" fmla="*/ 580118 w 1221300"/>
              <a:gd name="connsiteY1" fmla="*/ 446584 h 1275117"/>
              <a:gd name="connsiteX2" fmla="*/ 580118 w 1221300"/>
              <a:gd name="connsiteY2" fmla="*/ 183195 h 1275117"/>
              <a:gd name="connsiteX3" fmla="*/ 488520 w 1221300"/>
              <a:gd name="connsiteY3" fmla="*/ 183195 h 1275117"/>
              <a:gd name="connsiteX4" fmla="*/ 610650 w 1221300"/>
              <a:gd name="connsiteY4" fmla="*/ 0 h 1275117"/>
              <a:gd name="connsiteX5" fmla="*/ 732780 w 1221300"/>
              <a:gd name="connsiteY5" fmla="*/ 183195 h 1275117"/>
              <a:gd name="connsiteX6" fmla="*/ 641183 w 1221300"/>
              <a:gd name="connsiteY6" fmla="*/ 183195 h 1275117"/>
              <a:gd name="connsiteX7" fmla="*/ 641183 w 1221300"/>
              <a:gd name="connsiteY7" fmla="*/ 446584 h 1275117"/>
              <a:gd name="connsiteX8" fmla="*/ 1221300 w 1221300"/>
              <a:gd name="connsiteY8" fmla="*/ 446584 h 1275117"/>
              <a:gd name="connsiteX9" fmla="*/ 1221300 w 1221300"/>
              <a:gd name="connsiteY9" fmla="*/ 1275117 h 1275117"/>
              <a:gd name="connsiteX10" fmla="*/ 0 w 1221300"/>
              <a:gd name="connsiteY10" fmla="*/ 1275117 h 1275117"/>
              <a:gd name="connsiteX11" fmla="*/ 0 w 1221300"/>
              <a:gd name="connsiteY11" fmla="*/ 446584 h 1275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1300" h="1275117">
                <a:moveTo>
                  <a:pt x="1221300" y="828533"/>
                </a:moveTo>
                <a:lnTo>
                  <a:pt x="641182" y="828533"/>
                </a:lnTo>
                <a:lnTo>
                  <a:pt x="641182" y="1091922"/>
                </a:lnTo>
                <a:lnTo>
                  <a:pt x="732780" y="1091922"/>
                </a:lnTo>
                <a:lnTo>
                  <a:pt x="610650" y="1275117"/>
                </a:lnTo>
                <a:lnTo>
                  <a:pt x="488520" y="1091922"/>
                </a:lnTo>
                <a:lnTo>
                  <a:pt x="580117" y="1091922"/>
                </a:lnTo>
                <a:lnTo>
                  <a:pt x="580117" y="828533"/>
                </a:lnTo>
                <a:lnTo>
                  <a:pt x="0" y="828533"/>
                </a:lnTo>
                <a:lnTo>
                  <a:pt x="0" y="0"/>
                </a:lnTo>
                <a:lnTo>
                  <a:pt x="1221300" y="0"/>
                </a:lnTo>
                <a:lnTo>
                  <a:pt x="1221300" y="828533"/>
                </a:lnTo>
                <a:close/>
              </a:path>
            </a:pathLst>
          </a:custGeom>
        </p:spPr>
        <p:style>
          <a:lnRef idx="2">
            <a:schemeClr val="accent5">
              <a:hueOff val="-6758543"/>
              <a:satOff val="-17419"/>
              <a:lumOff val="-11765"/>
              <a:alphaOff val="0"/>
            </a:schemeClr>
          </a:lnRef>
          <a:fillRef idx="1">
            <a:schemeClr val="accent5">
              <a:hueOff val="-6758543"/>
              <a:satOff val="-17419"/>
              <a:lumOff val="-11765"/>
              <a:alphaOff val="0"/>
            </a:schemeClr>
          </a:fillRef>
          <a:effectRef idx="0">
            <a:schemeClr val="accent5">
              <a:hueOff val="-6758543"/>
              <a:satOff val="-17419"/>
              <a:lumOff val="-11765"/>
              <a:alphaOff val="0"/>
            </a:schemeClr>
          </a:effectRef>
          <a:fontRef idx="minor">
            <a:schemeClr val="lt1"/>
          </a:fontRef>
        </p:style>
        <p:txBody>
          <a:bodyPr spcFirstLastPara="0" vert="horz" wrap="square" lIns="86860" tIns="135128" rIns="86859" bIns="581420" numCol="1" spcCol="1270" anchor="ctr" anchorCtr="0">
            <a:noAutofit/>
          </a:bodyPr>
          <a:lstStyle/>
          <a:p>
            <a:pPr marL="0" lvl="0" indent="0" algn="ctr" defTabSz="844550">
              <a:lnSpc>
                <a:spcPct val="90000"/>
              </a:lnSpc>
              <a:spcBef>
                <a:spcPct val="0"/>
              </a:spcBef>
              <a:spcAft>
                <a:spcPct val="35000"/>
              </a:spcAft>
              <a:buNone/>
            </a:pPr>
            <a:r>
              <a:rPr lang="en-US" sz="1900" kern="1200" dirty="0"/>
              <a:t>Advise</a:t>
            </a:r>
          </a:p>
        </p:txBody>
      </p:sp>
      <p:sp>
        <p:nvSpPr>
          <p:cNvPr id="31" name="Freeform: Shape 30">
            <a:extLst>
              <a:ext uri="{FF2B5EF4-FFF2-40B4-BE49-F238E27FC236}">
                <a16:creationId xmlns="" xmlns:a16="http://schemas.microsoft.com/office/drawing/2014/main" id="{BC8CE194-FBEC-45E2-A247-EC946C9A3C08}"/>
              </a:ext>
            </a:extLst>
          </p:cNvPr>
          <p:cNvSpPr/>
          <p:nvPr/>
        </p:nvSpPr>
        <p:spPr>
          <a:xfrm>
            <a:off x="5117025" y="473737"/>
            <a:ext cx="3663902" cy="828826"/>
          </a:xfrm>
          <a:custGeom>
            <a:avLst/>
            <a:gdLst>
              <a:gd name="connsiteX0" fmla="*/ 0 w 3663902"/>
              <a:gd name="connsiteY0" fmla="*/ 0 h 828826"/>
              <a:gd name="connsiteX1" fmla="*/ 3663902 w 3663902"/>
              <a:gd name="connsiteY1" fmla="*/ 0 h 828826"/>
              <a:gd name="connsiteX2" fmla="*/ 3663902 w 3663902"/>
              <a:gd name="connsiteY2" fmla="*/ 828826 h 828826"/>
              <a:gd name="connsiteX3" fmla="*/ 0 w 3663902"/>
              <a:gd name="connsiteY3" fmla="*/ 828826 h 828826"/>
              <a:gd name="connsiteX4" fmla="*/ 0 w 3663902"/>
              <a:gd name="connsiteY4" fmla="*/ 0 h 828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3902" h="828826">
                <a:moveTo>
                  <a:pt x="0" y="0"/>
                </a:moveTo>
                <a:lnTo>
                  <a:pt x="3663902" y="0"/>
                </a:lnTo>
                <a:lnTo>
                  <a:pt x="3663902" y="828826"/>
                </a:lnTo>
                <a:lnTo>
                  <a:pt x="0" y="828826"/>
                </a:lnTo>
                <a:lnTo>
                  <a:pt x="0" y="0"/>
                </a:lnTo>
                <a:close/>
              </a:path>
            </a:pathLst>
          </a:custGeom>
        </p:spPr>
        <p:style>
          <a:lnRef idx="2">
            <a:schemeClr val="accent5">
              <a:tint val="40000"/>
              <a:alpha val="90000"/>
              <a:hueOff val="-6739762"/>
              <a:satOff val="-22832"/>
              <a:lumOff val="-2928"/>
              <a:alphaOff val="0"/>
            </a:schemeClr>
          </a:lnRef>
          <a:fillRef idx="1">
            <a:schemeClr val="accent5">
              <a:tint val="40000"/>
              <a:alpha val="90000"/>
              <a:hueOff val="-6739762"/>
              <a:satOff val="-22832"/>
              <a:lumOff val="-2928"/>
              <a:alphaOff val="0"/>
            </a:schemeClr>
          </a:fillRef>
          <a:effectRef idx="0">
            <a:schemeClr val="accent5">
              <a:tint val="40000"/>
              <a:alpha val="90000"/>
              <a:hueOff val="-6739762"/>
              <a:satOff val="-22832"/>
              <a:lumOff val="-2928"/>
              <a:alphaOff val="0"/>
            </a:schemeClr>
          </a:effectRef>
          <a:fontRef idx="minor">
            <a:schemeClr val="dk1">
              <a:hueOff val="0"/>
              <a:satOff val="0"/>
              <a:lumOff val="0"/>
              <a:alphaOff val="0"/>
            </a:schemeClr>
          </a:fontRef>
        </p:style>
        <p:txBody>
          <a:bodyPr spcFirstLastPara="0" vert="horz" wrap="square" lIns="74321" tIns="190500" rIns="74321" bIns="190500" numCol="1" spcCol="1270" anchor="ctr" anchorCtr="0">
            <a:noAutofit/>
          </a:bodyPr>
          <a:lstStyle/>
          <a:p>
            <a:pPr marL="0" lvl="0" indent="0" algn="l" defTabSz="666750">
              <a:lnSpc>
                <a:spcPct val="90000"/>
              </a:lnSpc>
              <a:spcBef>
                <a:spcPct val="0"/>
              </a:spcBef>
              <a:spcAft>
                <a:spcPct val="35000"/>
              </a:spcAft>
              <a:buNone/>
            </a:pPr>
            <a:r>
              <a:rPr lang="en-US" sz="2000" kern="1200" dirty="0"/>
              <a:t>Advise the employee of the policy.</a:t>
            </a:r>
          </a:p>
        </p:txBody>
      </p:sp>
    </p:spTree>
    <p:extLst>
      <p:ext uri="{BB962C8B-B14F-4D97-AF65-F5344CB8AC3E}">
        <p14:creationId xmlns:p14="http://schemas.microsoft.com/office/powerpoint/2010/main" val="3964373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wipe(down)">
                                      <p:cBhvr>
                                        <p:cTn id="21" dur="500"/>
                                        <p:tgtEl>
                                          <p:spTgt spid="27"/>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wipe(down)">
                                      <p:cBhvr>
                                        <p:cTn id="24" dur="500"/>
                                        <p:tgtEl>
                                          <p:spTgt spid="26"/>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barn(inVertical)">
                                      <p:cBhvr>
                                        <p:cTn id="29" dur="500"/>
                                        <p:tgtEl>
                                          <p:spTgt spid="25"/>
                                        </p:tgtEl>
                                      </p:cBhvr>
                                    </p:animEffect>
                                  </p:childTnLst>
                                </p:cTn>
                              </p:par>
                              <p:par>
                                <p:cTn id="30" presetID="16" presetClass="entr" presetSubtype="21"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barn(inVertical)">
                                      <p:cBhvr>
                                        <p:cTn id="32" dur="500"/>
                                        <p:tgtEl>
                                          <p:spTgt spid="24"/>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grpId="0" nodeType="click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heel(1)">
                                      <p:cBhvr>
                                        <p:cTn id="37" dur="2000"/>
                                        <p:tgtEl>
                                          <p:spTgt spid="23"/>
                                        </p:tgtEl>
                                      </p:cBhvr>
                                    </p:animEffect>
                                  </p:childTnLst>
                                </p:cTn>
                              </p:par>
                              <p:par>
                                <p:cTn id="38" presetID="21" presetClass="entr" presetSubtype="1" fill="hold" grpId="0" nodeType="with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heel(1)">
                                      <p:cBhvr>
                                        <p:cTn id="40"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57352A2-D93D-4895-A404-0E8B2B9765D2}"/>
              </a:ext>
            </a:extLst>
          </p:cNvPr>
          <p:cNvSpPr>
            <a:spLocks noGrp="1"/>
          </p:cNvSpPr>
          <p:nvPr>
            <p:ph type="title"/>
          </p:nvPr>
        </p:nvSpPr>
        <p:spPr>
          <a:xfrm>
            <a:off x="840699" y="687480"/>
            <a:ext cx="5605629" cy="994172"/>
          </a:xfrm>
        </p:spPr>
        <p:txBody>
          <a:bodyPr>
            <a:normAutofit/>
          </a:bodyPr>
          <a:lstStyle/>
          <a:p>
            <a:r>
              <a:rPr lang="en-US" sz="3850" b="1" u="sng" dirty="0"/>
              <a:t>Training Objectives</a:t>
            </a:r>
          </a:p>
        </p:txBody>
      </p:sp>
      <p:sp>
        <p:nvSpPr>
          <p:cNvPr id="3" name="Content Placeholder 2">
            <a:extLst>
              <a:ext uri="{FF2B5EF4-FFF2-40B4-BE49-F238E27FC236}">
                <a16:creationId xmlns="" xmlns:a16="http://schemas.microsoft.com/office/drawing/2014/main" id="{DA9BACA8-AA17-4CAA-BE4C-AA9FE6CE9806}"/>
              </a:ext>
            </a:extLst>
          </p:cNvPr>
          <p:cNvSpPr>
            <a:spLocks noGrp="1"/>
          </p:cNvSpPr>
          <p:nvPr>
            <p:ph idx="1"/>
          </p:nvPr>
        </p:nvSpPr>
        <p:spPr>
          <a:xfrm>
            <a:off x="852321" y="2227943"/>
            <a:ext cx="5033221" cy="3788227"/>
          </a:xfrm>
        </p:spPr>
        <p:txBody>
          <a:bodyPr anchor="ctr">
            <a:normAutofit/>
          </a:bodyPr>
          <a:lstStyle/>
          <a:p>
            <a:pPr marL="514350" indent="-514350">
              <a:buFont typeface="+mj-lt"/>
              <a:buAutoNum type="arabicPeriod"/>
            </a:pPr>
            <a:r>
              <a:rPr lang="en-US" sz="1900" dirty="0"/>
              <a:t>Demonstrate knowledge of basic legal terms and definitions applicable to the role of a security guard in North Carolina.</a:t>
            </a:r>
          </a:p>
          <a:p>
            <a:pPr marL="514350" indent="-514350">
              <a:buFont typeface="+mj-lt"/>
              <a:buAutoNum type="arabicPeriod"/>
            </a:pPr>
            <a:endParaRPr lang="en-US" sz="1900" dirty="0"/>
          </a:p>
          <a:p>
            <a:pPr marL="514350" indent="-514350">
              <a:buFont typeface="+mj-lt"/>
              <a:buAutoNum type="arabicPeriod"/>
            </a:pPr>
            <a:r>
              <a:rPr lang="en-US" sz="1900" dirty="0"/>
              <a:t>Describe how a security guard should respond to a crime in progress.</a:t>
            </a:r>
          </a:p>
          <a:p>
            <a:pPr marL="514350" indent="-514350">
              <a:buFont typeface="+mj-lt"/>
              <a:buAutoNum type="arabicPeriod"/>
            </a:pPr>
            <a:endParaRPr lang="en-US" sz="1900" dirty="0"/>
          </a:p>
          <a:p>
            <a:pPr marL="514350" indent="-514350">
              <a:buFont typeface="+mj-lt"/>
              <a:buAutoNum type="arabicPeriod"/>
            </a:pPr>
            <a:r>
              <a:rPr lang="en-US" sz="1900" dirty="0"/>
              <a:t>Describe the “Use of Force Continuum”.</a:t>
            </a:r>
          </a:p>
          <a:p>
            <a:pPr marL="514350" indent="-514350">
              <a:buFont typeface="+mj-lt"/>
              <a:buAutoNum type="arabicPeriod"/>
            </a:pPr>
            <a:endParaRPr lang="en-US" sz="1900" dirty="0"/>
          </a:p>
          <a:p>
            <a:pPr marL="514350" indent="-514350">
              <a:buFont typeface="+mj-lt"/>
              <a:buAutoNum type="arabicPeriod"/>
            </a:pPr>
            <a:r>
              <a:rPr lang="en-US" sz="1900" dirty="0"/>
              <a:t>Describe the circumstances under which a security guard may conduct searches.</a:t>
            </a:r>
          </a:p>
        </p:txBody>
      </p:sp>
      <p:sp>
        <p:nvSpPr>
          <p:cNvPr id="12" name="Rectangle 11">
            <a:extLst>
              <a:ext uri="{FF2B5EF4-FFF2-40B4-BE49-F238E27FC236}">
                <a16:creationId xmlns="" xmlns:a16="http://schemas.microsoft.com/office/drawing/2014/main" id="{59A309A7-1751-4ABE-A3C1-EEC40366AD8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Oval 13">
            <a:extLst>
              <a:ext uri="{FF2B5EF4-FFF2-40B4-BE49-F238E27FC236}">
                <a16:creationId xmlns="" xmlns:a16="http://schemas.microsoft.com/office/drawing/2014/main" id="{967D8EB6-EAE1-4F9C-B398-83321E28720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7" name="Graphic 6" descr="LaptopSecure">
            <a:extLst>
              <a:ext uri="{FF2B5EF4-FFF2-40B4-BE49-F238E27FC236}">
                <a16:creationId xmlns="" xmlns:a16="http://schemas.microsoft.com/office/drawing/2014/main" id="{33FB041D-DFCF-42E2-A157-66B5BD8A389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6624964" y="2865141"/>
            <a:ext cx="1143455" cy="1143455"/>
          </a:xfrm>
          <a:prstGeom prst="rect">
            <a:avLst/>
          </a:prstGeom>
        </p:spPr>
      </p:pic>
    </p:spTree>
    <p:extLst>
      <p:ext uri="{BB962C8B-B14F-4D97-AF65-F5344CB8AC3E}">
        <p14:creationId xmlns:p14="http://schemas.microsoft.com/office/powerpoint/2010/main" val="2770667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 xmlns:a16="http://schemas.microsoft.com/office/drawing/2014/main" id="{AB45A142-4255-493C-8284-5D566C121B1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ltGray">
          <a:xfrm>
            <a:off x="252663" y="321177"/>
            <a:ext cx="3249230" cy="6179552"/>
          </a:xfrm>
          <a:prstGeom prst="rect">
            <a:avLst/>
          </a:prstGeom>
          <a:solidFill>
            <a:srgbClr val="404040">
              <a:alpha val="89804"/>
            </a:srgbClr>
          </a:solidFill>
          <a:ln w="127000" cap="sq" cmpd="thinThick">
            <a:solidFill>
              <a:srgbClr val="595959">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 xmlns:a16="http://schemas.microsoft.com/office/drawing/2014/main" id="{9360D4BF-70C6-4C25-B12E-38E2B225DFE5}"/>
              </a:ext>
            </a:extLst>
          </p:cNvPr>
          <p:cNvSpPr>
            <a:spLocks noGrp="1"/>
          </p:cNvSpPr>
          <p:nvPr>
            <p:ph type="title"/>
          </p:nvPr>
        </p:nvSpPr>
        <p:spPr>
          <a:xfrm>
            <a:off x="505677" y="914400"/>
            <a:ext cx="2743200" cy="2887579"/>
          </a:xfrm>
        </p:spPr>
        <p:txBody>
          <a:bodyPr vert="horz" lIns="91440" tIns="45720" rIns="91440" bIns="45720" rtlCol="0" anchor="b">
            <a:normAutofit/>
          </a:bodyPr>
          <a:lstStyle/>
          <a:p>
            <a:pPr algn="ctr"/>
            <a:r>
              <a:rPr lang="en-US" sz="4200" kern="1200">
                <a:solidFill>
                  <a:srgbClr val="FFFFFF"/>
                </a:solidFill>
                <a:latin typeface="+mj-lt"/>
                <a:ea typeface="+mj-ea"/>
                <a:cs typeface="+mj-cs"/>
              </a:rPr>
              <a:t>Questions</a:t>
            </a:r>
          </a:p>
        </p:txBody>
      </p:sp>
      <p:cxnSp>
        <p:nvCxnSpPr>
          <p:cNvPr id="13" name="Straight Connector 12">
            <a:extLst>
              <a:ext uri="{FF2B5EF4-FFF2-40B4-BE49-F238E27FC236}">
                <a16:creationId xmlns="" xmlns:a16="http://schemas.microsoft.com/office/drawing/2014/main" id="{38FB9660-F42F-4313-BBC4-47C007FE484C}"/>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a:off x="893344" y="3910267"/>
            <a:ext cx="1940093"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5" name="Content Placeholder 4" descr="A picture containing vector graphics&#10;&#10;Description generated with high confidence">
            <a:extLst>
              <a:ext uri="{FF2B5EF4-FFF2-40B4-BE49-F238E27FC236}">
                <a16:creationId xmlns="" xmlns:a16="http://schemas.microsoft.com/office/drawing/2014/main" id="{C8F60397-491C-49C9-9E71-59F3CA60C725}"/>
              </a:ext>
            </a:extLst>
          </p:cNvPr>
          <p:cNvPicPr>
            <a:picLocks noGrp="1" noChangeAspect="1"/>
          </p:cNvPicPr>
          <p:nvPr>
            <p:ph idx="1"/>
          </p:nvPr>
        </p:nvPicPr>
        <p:blipFill>
          <a:blip r:embed="rId2" cstate="print">
            <a:extLst>
              <a:ext uri="{28A0092B-C50C-407E-A947-70E740481C1C}">
                <a14:useLocalDpi xmlns:a14="http://schemas.microsoft.com/office/drawing/2010/main" val="0"/>
              </a:ext>
              <a:ext uri="{837473B0-CC2E-450A-ABE3-18F120FF3D39}">
                <a1611:picAttrSrcUrl xmlns="" xmlns:a1611="http://schemas.microsoft.com/office/drawing/2016/11/main" r:id="rId3"/>
              </a:ext>
            </a:extLst>
          </a:blip>
          <a:stretch>
            <a:fillRect/>
          </a:stretch>
        </p:blipFill>
        <p:spPr>
          <a:xfrm>
            <a:off x="3865366" y="811553"/>
            <a:ext cx="4915159" cy="5242835"/>
          </a:xfrm>
          <a:prstGeom prst="rect">
            <a:avLst/>
          </a:prstGeom>
        </p:spPr>
      </p:pic>
    </p:spTree>
    <p:extLst>
      <p:ext uri="{BB962C8B-B14F-4D97-AF65-F5344CB8AC3E}">
        <p14:creationId xmlns:p14="http://schemas.microsoft.com/office/powerpoint/2010/main" val="39240312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57352A2-D93D-4895-A404-0E8B2B9765D2}"/>
              </a:ext>
            </a:extLst>
          </p:cNvPr>
          <p:cNvSpPr>
            <a:spLocks noGrp="1"/>
          </p:cNvSpPr>
          <p:nvPr>
            <p:ph type="title"/>
          </p:nvPr>
        </p:nvSpPr>
        <p:spPr>
          <a:xfrm>
            <a:off x="840699" y="687480"/>
            <a:ext cx="5605629" cy="994172"/>
          </a:xfrm>
        </p:spPr>
        <p:txBody>
          <a:bodyPr>
            <a:normAutofit/>
          </a:bodyPr>
          <a:lstStyle/>
          <a:p>
            <a:r>
              <a:rPr lang="en-US" sz="3850" b="1" u="sng" dirty="0"/>
              <a:t>Training Objectives</a:t>
            </a:r>
          </a:p>
        </p:txBody>
      </p:sp>
      <p:sp>
        <p:nvSpPr>
          <p:cNvPr id="3" name="Content Placeholder 2">
            <a:extLst>
              <a:ext uri="{FF2B5EF4-FFF2-40B4-BE49-F238E27FC236}">
                <a16:creationId xmlns="" xmlns:a16="http://schemas.microsoft.com/office/drawing/2014/main" id="{DA9BACA8-AA17-4CAA-BE4C-AA9FE6CE9806}"/>
              </a:ext>
            </a:extLst>
          </p:cNvPr>
          <p:cNvSpPr>
            <a:spLocks noGrp="1"/>
          </p:cNvSpPr>
          <p:nvPr>
            <p:ph idx="1"/>
          </p:nvPr>
        </p:nvSpPr>
        <p:spPr>
          <a:xfrm>
            <a:off x="852321" y="2227943"/>
            <a:ext cx="5033221" cy="3788227"/>
          </a:xfrm>
        </p:spPr>
        <p:txBody>
          <a:bodyPr anchor="ctr">
            <a:normAutofit/>
          </a:bodyPr>
          <a:lstStyle/>
          <a:p>
            <a:pPr marL="514350" indent="-514350">
              <a:buFont typeface="+mj-lt"/>
              <a:buAutoNum type="arabicPeriod"/>
            </a:pPr>
            <a:r>
              <a:rPr lang="en-US" sz="1900" dirty="0"/>
              <a:t>Demonstrate knowledge of basic legal terms and definitions applicable to the role of a security guard in North Carolina.</a:t>
            </a:r>
          </a:p>
          <a:p>
            <a:pPr marL="514350" indent="-514350">
              <a:buFont typeface="+mj-lt"/>
              <a:buAutoNum type="arabicPeriod"/>
            </a:pPr>
            <a:endParaRPr lang="en-US" sz="1900" dirty="0"/>
          </a:p>
          <a:p>
            <a:pPr marL="514350" indent="-514350">
              <a:buFont typeface="+mj-lt"/>
              <a:buAutoNum type="arabicPeriod"/>
            </a:pPr>
            <a:r>
              <a:rPr lang="en-US" sz="1900" dirty="0"/>
              <a:t>Describe how a security guard should respond to a crime in progress.</a:t>
            </a:r>
          </a:p>
          <a:p>
            <a:pPr marL="514350" indent="-514350">
              <a:buFont typeface="+mj-lt"/>
              <a:buAutoNum type="arabicPeriod"/>
            </a:pPr>
            <a:endParaRPr lang="en-US" sz="1900" dirty="0"/>
          </a:p>
          <a:p>
            <a:pPr marL="514350" indent="-514350">
              <a:buFont typeface="+mj-lt"/>
              <a:buAutoNum type="arabicPeriod"/>
            </a:pPr>
            <a:r>
              <a:rPr lang="en-US" sz="1900" dirty="0"/>
              <a:t>Describe the “Use of Force Continuum”.</a:t>
            </a:r>
          </a:p>
          <a:p>
            <a:pPr marL="514350" indent="-514350">
              <a:buFont typeface="+mj-lt"/>
              <a:buAutoNum type="arabicPeriod"/>
            </a:pPr>
            <a:endParaRPr lang="en-US" sz="1900" dirty="0"/>
          </a:p>
          <a:p>
            <a:pPr marL="514350" indent="-514350">
              <a:buFont typeface="+mj-lt"/>
              <a:buAutoNum type="arabicPeriod"/>
            </a:pPr>
            <a:r>
              <a:rPr lang="en-US" sz="1900" dirty="0"/>
              <a:t>Describe the circumstances under which a security guard may conduct searches.</a:t>
            </a:r>
          </a:p>
        </p:txBody>
      </p:sp>
      <p:sp>
        <p:nvSpPr>
          <p:cNvPr id="13" name="Rectangle 9">
            <a:extLst>
              <a:ext uri="{FF2B5EF4-FFF2-40B4-BE49-F238E27FC236}">
                <a16:creationId xmlns="" xmlns:a16="http://schemas.microsoft.com/office/drawing/2014/main" id="{59A309A7-1751-4ABE-A3C1-EEC40366AD8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 name="Oval 11">
            <a:extLst>
              <a:ext uri="{FF2B5EF4-FFF2-40B4-BE49-F238E27FC236}">
                <a16:creationId xmlns="" xmlns:a16="http://schemas.microsoft.com/office/drawing/2014/main" id="{967D8EB6-EAE1-4F9C-B398-83321E28720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pic>
        <p:nvPicPr>
          <p:cNvPr id="7" name="Graphic 6" descr="LaptopSecure">
            <a:extLst>
              <a:ext uri="{FF2B5EF4-FFF2-40B4-BE49-F238E27FC236}">
                <a16:creationId xmlns="" xmlns:a16="http://schemas.microsoft.com/office/drawing/2014/main" id="{33FB041D-DFCF-42E2-A157-66B5BD8A389A}"/>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6624964" y="2865141"/>
            <a:ext cx="1143455" cy="1143455"/>
          </a:xfrm>
          <a:prstGeom prst="rect">
            <a:avLst/>
          </a:prstGeom>
        </p:spPr>
      </p:pic>
    </p:spTree>
    <p:extLst>
      <p:ext uri="{BB962C8B-B14F-4D97-AF65-F5344CB8AC3E}">
        <p14:creationId xmlns:p14="http://schemas.microsoft.com/office/powerpoint/2010/main" val="20760280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a:extLst>
              <a:ext uri="{FF2B5EF4-FFF2-40B4-BE49-F238E27FC236}">
                <a16:creationId xmlns="" xmlns:a16="http://schemas.microsoft.com/office/drawing/2014/main" id="{8C927A3C-552C-4A7B-917F-DE1E912FA71A}"/>
              </a:ext>
            </a:extLst>
          </p:cNvPr>
          <p:cNvSpPr txBox="1">
            <a:spLocks noChangeArrowheads="1"/>
          </p:cNvSpPr>
          <p:nvPr/>
        </p:nvSpPr>
        <p:spPr bwMode="auto">
          <a:xfrm>
            <a:off x="2590800" y="381000"/>
            <a:ext cx="49530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altLang="en-US" sz="4000" b="1" i="1" u="sng" strike="noStrike" kern="1200" cap="none" spc="0" normalizeH="0" baseline="0" noProof="0" dirty="0">
                <a:ln>
                  <a:noFill/>
                </a:ln>
                <a:solidFill>
                  <a:srgbClr val="FF0000"/>
                </a:solidFill>
                <a:effectLst>
                  <a:outerShdw blurRad="38100" dist="38100" dir="2700000" algn="tl">
                    <a:srgbClr val="000000"/>
                  </a:outerShdw>
                </a:effectLst>
                <a:uLnTx/>
                <a:uFillTx/>
                <a:latin typeface="Times New Roman" panose="02020603050405020304" pitchFamily="18" charset="0"/>
                <a:ea typeface="+mn-ea"/>
                <a:cs typeface="+mn-cs"/>
              </a:rPr>
              <a:t>Legal Terminology</a:t>
            </a:r>
          </a:p>
        </p:txBody>
      </p:sp>
      <p:sp>
        <p:nvSpPr>
          <p:cNvPr id="5123" name="Text Box 3">
            <a:extLst>
              <a:ext uri="{FF2B5EF4-FFF2-40B4-BE49-F238E27FC236}">
                <a16:creationId xmlns="" xmlns:a16="http://schemas.microsoft.com/office/drawing/2014/main" id="{7FDB977C-53F6-45A4-B619-37BB8B51A9D9}"/>
              </a:ext>
            </a:extLst>
          </p:cNvPr>
          <p:cNvSpPr txBox="1">
            <a:spLocks noChangeArrowheads="1"/>
          </p:cNvSpPr>
          <p:nvPr/>
        </p:nvSpPr>
        <p:spPr bwMode="auto">
          <a:xfrm>
            <a:off x="228600" y="1371600"/>
            <a:ext cx="8915400" cy="60939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anose="02020603050405020304" pitchFamily="18" charset="0"/>
              </a:defRPr>
            </a:lvl1pPr>
            <a:lvl2pPr marL="914400" indent="-457200">
              <a:defRPr sz="2400">
                <a:solidFill>
                  <a:schemeClr val="tx1"/>
                </a:solidFill>
                <a:latin typeface="Times New Roman" panose="02020603050405020304" pitchFamily="18" charset="0"/>
              </a:defRPr>
            </a:lvl2pPr>
            <a:lvl3pPr marL="1371600" indent="-457200">
              <a:defRPr sz="2400">
                <a:solidFill>
                  <a:schemeClr val="tx1"/>
                </a:solidFill>
                <a:latin typeface="Times New Roman" panose="02020603050405020304" pitchFamily="18" charset="0"/>
              </a:defRPr>
            </a:lvl3pPr>
            <a:lvl4pPr marL="1828800" indent="-457200">
              <a:defRPr sz="2400">
                <a:solidFill>
                  <a:schemeClr val="tx1"/>
                </a:solidFill>
                <a:latin typeface="Times New Roman" panose="02020603050405020304" pitchFamily="18" charset="0"/>
              </a:defRPr>
            </a:lvl4pPr>
            <a:lvl5pPr marL="2286000" indent="-457200">
              <a:defRPr sz="2400">
                <a:solidFill>
                  <a:schemeClr val="tx1"/>
                </a:solidFill>
                <a:latin typeface="Times New Roman" panose="02020603050405020304" pitchFamily="18" charset="0"/>
              </a:defRPr>
            </a:lvl5pPr>
            <a:lvl6pPr marL="2743200" indent="-457200" fontAlgn="base">
              <a:spcBef>
                <a:spcPct val="0"/>
              </a:spcBef>
              <a:spcAft>
                <a:spcPct val="0"/>
              </a:spcAft>
              <a:defRPr sz="2400">
                <a:solidFill>
                  <a:schemeClr val="tx1"/>
                </a:solidFill>
                <a:latin typeface="Times New Roman" panose="02020603050405020304" pitchFamily="18" charset="0"/>
              </a:defRPr>
            </a:lvl6pPr>
            <a:lvl7pPr marL="3200400" indent="-457200" fontAlgn="base">
              <a:spcBef>
                <a:spcPct val="0"/>
              </a:spcBef>
              <a:spcAft>
                <a:spcPct val="0"/>
              </a:spcAft>
              <a:defRPr sz="2400">
                <a:solidFill>
                  <a:schemeClr val="tx1"/>
                </a:solidFill>
                <a:latin typeface="Times New Roman" panose="02020603050405020304" pitchFamily="18" charset="0"/>
              </a:defRPr>
            </a:lvl7pPr>
            <a:lvl8pPr marL="3657600" indent="-457200" fontAlgn="base">
              <a:spcBef>
                <a:spcPct val="0"/>
              </a:spcBef>
              <a:spcAft>
                <a:spcPct val="0"/>
              </a:spcAft>
              <a:defRPr sz="2400">
                <a:solidFill>
                  <a:schemeClr val="tx1"/>
                </a:solidFill>
                <a:latin typeface="Times New Roman" panose="02020603050405020304" pitchFamily="18" charset="0"/>
              </a:defRPr>
            </a:lvl8pPr>
            <a:lvl9pPr marL="4114800" indent="-457200" fontAlgn="base">
              <a:spcBef>
                <a:spcPct val="0"/>
              </a:spcBef>
              <a:spcAft>
                <a:spcPct val="0"/>
              </a:spcAft>
              <a:defRPr sz="2400">
                <a:solidFill>
                  <a:schemeClr val="tx1"/>
                </a:solidFill>
                <a:latin typeface="Times New Roman" panose="02020603050405020304" pitchFamily="18" charset="0"/>
              </a:defRPr>
            </a:lvl9pPr>
          </a:lstStyle>
          <a:p>
            <a:pPr marL="457200" marR="0" lvl="0" indent="-457200" algn="l" defTabSz="914400" rtl="0" eaLnBrk="1" fontAlgn="base" latinLnBrk="0" hangingPunct="1">
              <a:lnSpc>
                <a:spcPct val="100000"/>
              </a:lnSpc>
              <a:spcBef>
                <a:spcPct val="50000"/>
              </a:spcBef>
              <a:spcAft>
                <a:spcPct val="0"/>
              </a:spcAft>
              <a:buClrTx/>
              <a:buSzTx/>
              <a:buFontTx/>
              <a:buAutoNum type="arabicPeriod"/>
              <a:tabLst/>
              <a:defRPr/>
            </a:pPr>
            <a:r>
              <a:rPr kumimoji="0" lang="en-US" altLang="en-US" sz="3600" b="1" i="0" u="none" strike="noStrike" kern="1200" cap="none" spc="0" normalizeH="0" baseline="0" noProof="0" dirty="0">
                <a:ln>
                  <a:noFill/>
                </a:ln>
                <a:solidFill>
                  <a:srgbClr val="220011"/>
                </a:solidFill>
                <a:effectLst/>
                <a:uLnTx/>
                <a:uFillTx/>
                <a:latin typeface="Times New Roman" panose="02020603050405020304" pitchFamily="18" charset="0"/>
                <a:ea typeface="+mn-ea"/>
                <a:cs typeface="+mn-cs"/>
              </a:rPr>
              <a:t>Civil Action		2.  Civil Liability</a:t>
            </a:r>
          </a:p>
          <a:p>
            <a:pPr marL="457200" marR="0" lvl="0" indent="-457200" algn="l" defTabSz="914400" rtl="0" eaLnBrk="1" fontAlgn="base" latinLnBrk="0" hangingPunct="1">
              <a:lnSpc>
                <a:spcPct val="100000"/>
              </a:lnSpc>
              <a:spcBef>
                <a:spcPct val="50000"/>
              </a:spcBef>
              <a:spcAft>
                <a:spcPct val="0"/>
              </a:spcAft>
              <a:buClrTx/>
              <a:buSzTx/>
              <a:buFontTx/>
              <a:buAutoNum type="arabicPeriod" startAt="3"/>
              <a:tabLst/>
              <a:defRPr/>
            </a:pPr>
            <a:r>
              <a:rPr kumimoji="0" lang="en-US" altLang="en-US" sz="3600" b="1" i="0" u="none" strike="noStrike" kern="1200" cap="none" spc="0" normalizeH="0" baseline="0" noProof="0" dirty="0">
                <a:ln>
                  <a:noFill/>
                </a:ln>
                <a:solidFill>
                  <a:srgbClr val="220011"/>
                </a:solidFill>
                <a:effectLst/>
                <a:uLnTx/>
                <a:uFillTx/>
                <a:latin typeface="Times New Roman" panose="02020603050405020304" pitchFamily="18" charset="0"/>
                <a:ea typeface="+mn-ea"/>
                <a:cs typeface="+mn-cs"/>
              </a:rPr>
              <a:t>Legal Rights		4.  Offense</a:t>
            </a:r>
          </a:p>
          <a:p>
            <a:pPr marL="457200" marR="0" lvl="0" indent="-457200" algn="l" defTabSz="914400" rtl="0" eaLnBrk="1" fontAlgn="base" latinLnBrk="0" hangingPunct="1">
              <a:lnSpc>
                <a:spcPct val="100000"/>
              </a:lnSpc>
              <a:spcBef>
                <a:spcPct val="50000"/>
              </a:spcBef>
              <a:spcAft>
                <a:spcPct val="0"/>
              </a:spcAft>
              <a:buClrTx/>
              <a:buSzTx/>
              <a:buFontTx/>
              <a:buAutoNum type="arabicPeriod" startAt="5"/>
              <a:tabLst/>
              <a:defRPr/>
            </a:pPr>
            <a:r>
              <a:rPr kumimoji="0" lang="en-US" altLang="en-US" sz="3600" b="1" i="0" u="none" strike="noStrike" kern="1200" cap="none" spc="0" normalizeH="0" baseline="0" noProof="0" dirty="0">
                <a:ln>
                  <a:noFill/>
                </a:ln>
                <a:solidFill>
                  <a:srgbClr val="220011"/>
                </a:solidFill>
                <a:effectLst/>
                <a:uLnTx/>
                <a:uFillTx/>
                <a:latin typeface="Times New Roman" panose="02020603050405020304" pitchFamily="18" charset="0"/>
                <a:ea typeface="+mn-ea"/>
                <a:cs typeface="+mn-cs"/>
              </a:rPr>
              <a:t>Crime				6.  Felony</a:t>
            </a:r>
          </a:p>
          <a:p>
            <a:pPr marL="457200" marR="0" lvl="0" indent="-457200" algn="l" defTabSz="914400" rtl="0" eaLnBrk="1" fontAlgn="base" latinLnBrk="0" hangingPunct="1">
              <a:lnSpc>
                <a:spcPct val="100000"/>
              </a:lnSpc>
              <a:spcBef>
                <a:spcPct val="50000"/>
              </a:spcBef>
              <a:spcAft>
                <a:spcPct val="0"/>
              </a:spcAft>
              <a:buClrTx/>
              <a:buSzTx/>
              <a:buFontTx/>
              <a:buAutoNum type="arabicPeriod" startAt="7"/>
              <a:tabLst/>
              <a:defRPr/>
            </a:pPr>
            <a:r>
              <a:rPr kumimoji="0" lang="en-US" altLang="en-US" sz="3600" b="1" i="0" u="none" strike="noStrike" kern="1200" cap="none" spc="0" normalizeH="0" baseline="0" noProof="0" dirty="0">
                <a:ln>
                  <a:noFill/>
                </a:ln>
                <a:solidFill>
                  <a:srgbClr val="220011"/>
                </a:solidFill>
                <a:effectLst/>
                <a:uLnTx/>
                <a:uFillTx/>
                <a:latin typeface="Times New Roman" panose="02020603050405020304" pitchFamily="18" charset="0"/>
                <a:ea typeface="+mn-ea"/>
                <a:cs typeface="+mn-cs"/>
              </a:rPr>
              <a:t>Misdemeanor		8.  Infractions</a:t>
            </a:r>
          </a:p>
          <a:p>
            <a:pPr marL="457200" marR="0" lvl="0" indent="-457200" algn="l" defTabSz="914400" rtl="0" eaLnBrk="1" fontAlgn="base" latinLnBrk="0" hangingPunct="1">
              <a:lnSpc>
                <a:spcPct val="100000"/>
              </a:lnSpc>
              <a:spcBef>
                <a:spcPct val="50000"/>
              </a:spcBef>
              <a:spcAft>
                <a:spcPct val="0"/>
              </a:spcAft>
              <a:buClrTx/>
              <a:buSzTx/>
              <a:buFontTx/>
              <a:buNone/>
              <a:tabLst/>
              <a:defRPr/>
            </a:pPr>
            <a:r>
              <a:rPr kumimoji="0" lang="en-US" altLang="en-US" sz="3600" b="1" i="0" u="none" strike="noStrike" kern="1200" cap="none" spc="0" normalizeH="0" baseline="0" noProof="0" dirty="0">
                <a:ln>
                  <a:noFill/>
                </a:ln>
                <a:solidFill>
                  <a:srgbClr val="220011"/>
                </a:solidFill>
                <a:effectLst/>
                <a:uLnTx/>
                <a:uFillTx/>
                <a:latin typeface="Times New Roman" panose="02020603050405020304" pitchFamily="18" charset="0"/>
                <a:ea typeface="+mn-ea"/>
                <a:cs typeface="+mn-cs"/>
              </a:rPr>
              <a:t>			9.  Confession vs. </a:t>
            </a:r>
            <a:r>
              <a:rPr kumimoji="0" lang="en-US" altLang="en-US" sz="3600" b="1" i="0" u="none" strike="noStrike" kern="1200" cap="none" spc="0" normalizeH="0" baseline="0" noProof="0" dirty="0" smtClean="0">
                <a:ln>
                  <a:noFill/>
                </a:ln>
                <a:solidFill>
                  <a:srgbClr val="220011"/>
                </a:solidFill>
                <a:effectLst/>
                <a:uLnTx/>
                <a:uFillTx/>
                <a:latin typeface="Times New Roman" panose="02020603050405020304" pitchFamily="18" charset="0"/>
                <a:ea typeface="+mn-ea"/>
                <a:cs typeface="+mn-cs"/>
              </a:rPr>
              <a:t>Admission</a:t>
            </a:r>
          </a:p>
          <a:p>
            <a:pPr marL="457200" marR="0" lvl="0" indent="-457200" algn="l" defTabSz="914400" rtl="0" eaLnBrk="1" fontAlgn="base" latinLnBrk="0" hangingPunct="1">
              <a:lnSpc>
                <a:spcPct val="100000"/>
              </a:lnSpc>
              <a:spcBef>
                <a:spcPct val="50000"/>
              </a:spcBef>
              <a:spcAft>
                <a:spcPct val="0"/>
              </a:spcAft>
              <a:buClrTx/>
              <a:buSzTx/>
              <a:buFontTx/>
              <a:buNone/>
              <a:tabLst/>
              <a:defRPr/>
            </a:pPr>
            <a:r>
              <a:rPr lang="en-US" altLang="en-US" sz="3600" b="1" dirty="0">
                <a:solidFill>
                  <a:srgbClr val="220011"/>
                </a:solidFill>
              </a:rPr>
              <a:t> </a:t>
            </a:r>
            <a:r>
              <a:rPr lang="en-US" altLang="en-US" sz="3600" b="1" dirty="0" smtClean="0">
                <a:solidFill>
                  <a:srgbClr val="220011"/>
                </a:solidFill>
              </a:rPr>
              <a:t>               NUMBER ZERO DW: NO </a:t>
            </a:r>
            <a:br>
              <a:rPr lang="en-US" altLang="en-US" sz="3600" b="1" dirty="0" smtClean="0">
                <a:solidFill>
                  <a:srgbClr val="220011"/>
                </a:solidFill>
              </a:rPr>
            </a:br>
            <a:r>
              <a:rPr lang="en-US" altLang="en-US" sz="3600" b="1" dirty="0" smtClean="0">
                <a:solidFill>
                  <a:srgbClr val="220011"/>
                </a:solidFill>
              </a:rPr>
              <a:t>                [Ltd. </a:t>
            </a:r>
            <a:r>
              <a:rPr lang="en-US" altLang="en-US" sz="3600" b="1" smtClean="0">
                <a:solidFill>
                  <a:srgbClr val="220011"/>
                </a:solidFill>
              </a:rPr>
              <a:t>Qualified] IMMUNITY</a:t>
            </a:r>
            <a:endParaRPr kumimoji="0" lang="en-US" altLang="en-US" sz="3600" b="1" i="0" u="none" strike="noStrike" kern="1200" cap="none" spc="0" normalizeH="0" baseline="0" noProof="0" dirty="0">
              <a:ln>
                <a:noFill/>
              </a:ln>
              <a:solidFill>
                <a:srgbClr val="220011"/>
              </a:solidFill>
              <a:effectLst/>
              <a:uLnTx/>
              <a:uFillTx/>
              <a:latin typeface="Times New Roman" panose="02020603050405020304" pitchFamily="18" charset="0"/>
              <a:ea typeface="+mn-ea"/>
              <a:cs typeface="+mn-cs"/>
            </a:endParaRPr>
          </a:p>
          <a:p>
            <a:pPr marL="457200" marR="0" lvl="0" indent="-457200" algn="l" defTabSz="914400" rtl="0" eaLnBrk="1" fontAlgn="base" latinLnBrk="0" hangingPunct="1">
              <a:lnSpc>
                <a:spcPct val="100000"/>
              </a:lnSpc>
              <a:spcBef>
                <a:spcPct val="50000"/>
              </a:spcBef>
              <a:spcAft>
                <a:spcPct val="0"/>
              </a:spcAft>
              <a:buClrTx/>
              <a:buSzTx/>
              <a:buFontTx/>
              <a:buAutoNum type="arabicPeriod"/>
              <a:tabLst/>
              <a:defRPr/>
            </a:pPr>
            <a:endParaRPr kumimoji="0" lang="en-US" altLang="en-US" sz="3200" b="1" i="0" u="none" strike="noStrike" kern="1200" cap="none" spc="0" normalizeH="0" baseline="0" noProof="0" dirty="0">
              <a:ln>
                <a:noFill/>
              </a:ln>
              <a:solidFill>
                <a:srgbClr val="220011"/>
              </a:solidFill>
              <a:effectLst/>
              <a:uLnTx/>
              <a:uFillTx/>
              <a:latin typeface="Times New Roman" panose="02020603050405020304" pitchFamily="18" charset="0"/>
              <a:ea typeface="+mn-ea"/>
              <a:cs typeface="+mn-cs"/>
            </a:endParaRPr>
          </a:p>
        </p:txBody>
      </p:sp>
      <p:pic>
        <p:nvPicPr>
          <p:cNvPr id="5125" name="Picture 5" descr="E:\IMAGES\PRFESION\LEGAL\CLV00022.WMF">
            <a:extLst>
              <a:ext uri="{FF2B5EF4-FFF2-40B4-BE49-F238E27FC236}">
                <a16:creationId xmlns="" xmlns:a16="http://schemas.microsoft.com/office/drawing/2014/main" id="{3284E9B8-3A6B-4179-8A45-1B073F5C1AC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4572000"/>
            <a:ext cx="2057400" cy="2028825"/>
          </a:xfrm>
          <a:prstGeom prst="rect">
            <a:avLst/>
          </a:prstGeom>
          <a:noFill/>
          <a:extLst>
            <a:ext uri="{909E8E84-426E-40DD-AFC4-6F175D3DCCD1}">
              <a14:hiddenFill xmlns:a14="http://schemas.microsoft.com/office/drawing/2010/main">
                <a:solidFill>
                  <a:srgbClr val="FFFFFF"/>
                </a:solidFill>
              </a14:hiddenFill>
            </a:ext>
          </a:extLst>
        </p:spPr>
      </p:pic>
    </p:spTree>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Text Box 2">
            <a:extLst>
              <a:ext uri="{FF2B5EF4-FFF2-40B4-BE49-F238E27FC236}">
                <a16:creationId xmlns="" xmlns:a16="http://schemas.microsoft.com/office/drawing/2014/main" id="{EEB8C81D-96D8-4159-9E53-A565A4F33903}"/>
              </a:ext>
            </a:extLst>
          </p:cNvPr>
          <p:cNvSpPr txBox="1">
            <a:spLocks noChangeArrowheads="1"/>
          </p:cNvSpPr>
          <p:nvPr/>
        </p:nvSpPr>
        <p:spPr bwMode="auto">
          <a:xfrm>
            <a:off x="2209800" y="0"/>
            <a:ext cx="4800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4000" b="1" i="1" u="sng" dirty="0">
                <a:effectLst>
                  <a:outerShdw blurRad="38100" dist="38100" dir="2700000" algn="tl">
                    <a:srgbClr val="000000"/>
                  </a:outerShdw>
                </a:effectLst>
              </a:rPr>
              <a:t>Crimes</a:t>
            </a:r>
          </a:p>
        </p:txBody>
      </p:sp>
      <p:sp>
        <p:nvSpPr>
          <p:cNvPr id="1027" name="Text Box 3">
            <a:extLst>
              <a:ext uri="{FF2B5EF4-FFF2-40B4-BE49-F238E27FC236}">
                <a16:creationId xmlns="" xmlns:a16="http://schemas.microsoft.com/office/drawing/2014/main" id="{266C1BEC-F985-4970-8070-C32755624F2C}"/>
              </a:ext>
            </a:extLst>
          </p:cNvPr>
          <p:cNvSpPr txBox="1">
            <a:spLocks noChangeArrowheads="1"/>
          </p:cNvSpPr>
          <p:nvPr/>
        </p:nvSpPr>
        <p:spPr bwMode="auto">
          <a:xfrm>
            <a:off x="457200" y="685800"/>
            <a:ext cx="8382000" cy="54784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800" b="1" u="sng" dirty="0"/>
              <a:t>Arson</a:t>
            </a:r>
            <a:r>
              <a:rPr lang="en-US" altLang="en-US" sz="2800" b="1" dirty="0"/>
              <a:t> – intentional damaging of property by fire or explosion.</a:t>
            </a:r>
          </a:p>
          <a:p>
            <a:pPr>
              <a:spcBef>
                <a:spcPct val="50000"/>
              </a:spcBef>
            </a:pPr>
            <a:r>
              <a:rPr lang="en-US" altLang="en-US" sz="2800" b="1" u="sng" dirty="0"/>
              <a:t>Assault &amp; Battery</a:t>
            </a:r>
            <a:r>
              <a:rPr lang="en-US" altLang="en-US" sz="2800" b="1" dirty="0"/>
              <a:t> – an overt act or attempt, or the appearance of attempt, with force and violence, to immediately physically injure another person.  The actual unlawful physical touching of another person is battery.</a:t>
            </a:r>
          </a:p>
          <a:p>
            <a:pPr>
              <a:spcBef>
                <a:spcPct val="50000"/>
              </a:spcBef>
            </a:pPr>
            <a:r>
              <a:rPr lang="en-US" altLang="en-US" sz="2800" b="1" u="sng" dirty="0"/>
              <a:t>Breaking &amp; Entering</a:t>
            </a:r>
            <a:r>
              <a:rPr lang="en-US" altLang="en-US" sz="2800" b="1" dirty="0"/>
              <a:t> – breaking and entering a building without permission.</a:t>
            </a:r>
          </a:p>
          <a:p>
            <a:pPr>
              <a:spcBef>
                <a:spcPct val="50000"/>
              </a:spcBef>
            </a:pPr>
            <a:r>
              <a:rPr lang="en-US" altLang="en-US" sz="2800" b="1" u="sng" dirty="0"/>
              <a:t>Breach of Peace</a:t>
            </a:r>
            <a:r>
              <a:rPr lang="en-US" altLang="en-US" sz="2800" b="1" dirty="0"/>
              <a:t> – violation or disturbance of the public tranquility and order.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a:extLst>
              <a:ext uri="{FF2B5EF4-FFF2-40B4-BE49-F238E27FC236}">
                <a16:creationId xmlns="" xmlns:a16="http://schemas.microsoft.com/office/drawing/2014/main" id="{57D4B98B-E439-408A-8646-E4FB007FEDBD}"/>
              </a:ext>
            </a:extLst>
          </p:cNvPr>
          <p:cNvSpPr txBox="1">
            <a:spLocks noChangeArrowheads="1"/>
          </p:cNvSpPr>
          <p:nvPr/>
        </p:nvSpPr>
        <p:spPr bwMode="auto">
          <a:xfrm>
            <a:off x="2209800" y="0"/>
            <a:ext cx="4800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en-US" altLang="en-US" sz="4000" b="1" i="1" u="sng" strike="noStrike" kern="1200" cap="none" spc="0" normalizeH="0" baseline="0" noProof="0" dirty="0">
                <a:ln>
                  <a:noFill/>
                </a:ln>
                <a:solidFill>
                  <a:srgbClr val="FFFFCC"/>
                </a:solidFill>
                <a:effectLst>
                  <a:outerShdw blurRad="38100" dist="38100" dir="2700000" algn="tl">
                    <a:srgbClr val="000000"/>
                  </a:outerShdw>
                </a:effectLst>
                <a:uLnTx/>
                <a:uFillTx/>
                <a:latin typeface="Times New Roman" panose="02020603050405020304" pitchFamily="18" charset="0"/>
                <a:ea typeface="+mn-ea"/>
                <a:cs typeface="+mn-cs"/>
              </a:rPr>
              <a:t>Crimes</a:t>
            </a:r>
          </a:p>
        </p:txBody>
      </p:sp>
      <p:sp>
        <p:nvSpPr>
          <p:cNvPr id="6147" name="Text Box 3">
            <a:extLst>
              <a:ext uri="{FF2B5EF4-FFF2-40B4-BE49-F238E27FC236}">
                <a16:creationId xmlns="" xmlns:a16="http://schemas.microsoft.com/office/drawing/2014/main" id="{86167283-0B3E-445A-A0FD-52AAEAD547EF}"/>
              </a:ext>
            </a:extLst>
          </p:cNvPr>
          <p:cNvSpPr txBox="1">
            <a:spLocks noChangeArrowheads="1"/>
          </p:cNvSpPr>
          <p:nvPr/>
        </p:nvSpPr>
        <p:spPr bwMode="auto">
          <a:xfrm>
            <a:off x="0" y="685800"/>
            <a:ext cx="9144000" cy="594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altLang="en-US" sz="3200" b="1" i="0" u="sng" strike="noStrike" kern="1200" cap="none" spc="0" normalizeH="0" baseline="0" noProof="0" dirty="0">
                <a:ln>
                  <a:noFill/>
                </a:ln>
                <a:solidFill>
                  <a:srgbClr val="FFFFCC"/>
                </a:solidFill>
                <a:effectLst/>
                <a:uLnTx/>
                <a:uFillTx/>
                <a:latin typeface="Times New Roman" panose="02020603050405020304" pitchFamily="18" charset="0"/>
                <a:ea typeface="+mn-ea"/>
                <a:cs typeface="+mn-cs"/>
              </a:rPr>
              <a:t>Burglary </a:t>
            </a:r>
            <a:r>
              <a:rPr kumimoji="0" lang="en-US" altLang="en-US" sz="3200" b="1" i="0" u="none" strike="noStrike" kern="1200" cap="none" spc="0" normalizeH="0" baseline="0" noProof="0" dirty="0">
                <a:ln>
                  <a:noFill/>
                </a:ln>
                <a:solidFill>
                  <a:srgbClr val="FFFFCC"/>
                </a:solidFill>
                <a:effectLst/>
                <a:uLnTx/>
                <a:uFillTx/>
                <a:latin typeface="Times New Roman" panose="02020603050405020304" pitchFamily="18" charset="0"/>
                <a:ea typeface="+mn-ea"/>
                <a:cs typeface="+mn-cs"/>
              </a:rPr>
              <a:t>– entering a dwelling house at night with intent to commit any felony or larceny.</a:t>
            </a:r>
          </a:p>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altLang="en-US" sz="3200" b="1" i="0" u="sng" strike="noStrike" kern="1200" cap="none" spc="0" normalizeH="0" baseline="0" noProof="0" dirty="0">
                <a:ln>
                  <a:noFill/>
                </a:ln>
                <a:solidFill>
                  <a:srgbClr val="FFFFCC"/>
                </a:solidFill>
                <a:effectLst/>
                <a:uLnTx/>
                <a:uFillTx/>
                <a:latin typeface="Times New Roman" panose="02020603050405020304" pitchFamily="18" charset="0"/>
                <a:ea typeface="+mn-ea"/>
                <a:cs typeface="+mn-cs"/>
              </a:rPr>
              <a:t>Disorderly Conduct</a:t>
            </a:r>
            <a:r>
              <a:rPr kumimoji="0" lang="en-US" altLang="en-US" sz="3200" b="1" i="0" u="none" strike="noStrike" kern="1200" cap="none" spc="0" normalizeH="0" baseline="0" noProof="0" dirty="0">
                <a:ln>
                  <a:noFill/>
                </a:ln>
                <a:solidFill>
                  <a:srgbClr val="FFFFCC"/>
                </a:solidFill>
                <a:effectLst/>
                <a:uLnTx/>
                <a:uFillTx/>
                <a:latin typeface="Times New Roman" panose="02020603050405020304" pitchFamily="18" charset="0"/>
                <a:ea typeface="+mn-ea"/>
                <a:cs typeface="+mn-cs"/>
              </a:rPr>
              <a:t> – a public disturbance intentionally caused.</a:t>
            </a:r>
          </a:p>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altLang="en-US" sz="3200" b="1" i="0" u="sng" strike="noStrike" kern="1200" cap="none" spc="0" normalizeH="0" baseline="0" noProof="0" dirty="0">
                <a:ln>
                  <a:noFill/>
                </a:ln>
                <a:solidFill>
                  <a:srgbClr val="FFFFCC"/>
                </a:solidFill>
                <a:effectLst/>
                <a:uLnTx/>
                <a:uFillTx/>
                <a:latin typeface="Times New Roman" panose="02020603050405020304" pitchFamily="18" charset="0"/>
                <a:ea typeface="+mn-ea"/>
                <a:cs typeface="+mn-cs"/>
              </a:rPr>
              <a:t>Homicide</a:t>
            </a:r>
            <a:r>
              <a:rPr kumimoji="0" lang="en-US" altLang="en-US" sz="3200" b="1" i="0" u="none" strike="noStrike" kern="1200" cap="none" spc="0" normalizeH="0" baseline="0" noProof="0" dirty="0">
                <a:ln>
                  <a:noFill/>
                </a:ln>
                <a:solidFill>
                  <a:srgbClr val="FFFFCC"/>
                </a:solidFill>
                <a:effectLst/>
                <a:uLnTx/>
                <a:uFillTx/>
                <a:latin typeface="Times New Roman" panose="02020603050405020304" pitchFamily="18" charset="0"/>
                <a:ea typeface="+mn-ea"/>
                <a:cs typeface="+mn-cs"/>
              </a:rPr>
              <a:t> – the killing of another human being.</a:t>
            </a:r>
          </a:p>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altLang="en-US" sz="3200" b="1" i="0" u="none" strike="noStrike" kern="1200" cap="none" spc="0" normalizeH="0" baseline="0" noProof="0" dirty="0">
                <a:ln>
                  <a:noFill/>
                </a:ln>
                <a:solidFill>
                  <a:srgbClr val="FFFFCC"/>
                </a:solidFill>
                <a:effectLst/>
                <a:uLnTx/>
                <a:uFillTx/>
                <a:latin typeface="Times New Roman" panose="02020603050405020304" pitchFamily="18" charset="0"/>
                <a:ea typeface="+mn-ea"/>
                <a:cs typeface="+mn-cs"/>
              </a:rPr>
              <a:t>	Manslaughter – the killing of another 					 human being </a:t>
            </a:r>
            <a:r>
              <a:rPr kumimoji="0" lang="en-US" altLang="en-US" sz="3200" b="1" i="1" u="none" strike="noStrike" kern="1200" cap="none" spc="0" normalizeH="0" baseline="0" noProof="0" dirty="0">
                <a:ln>
                  <a:noFill/>
                </a:ln>
                <a:solidFill>
                  <a:srgbClr val="FFFFCC"/>
                </a:solidFill>
                <a:effectLst/>
                <a:uLnTx/>
                <a:uFillTx/>
                <a:latin typeface="Times New Roman" panose="02020603050405020304" pitchFamily="18" charset="0"/>
                <a:ea typeface="+mn-ea"/>
                <a:cs typeface="+mn-cs"/>
              </a:rPr>
              <a:t>without</a:t>
            </a:r>
            <a:r>
              <a:rPr kumimoji="0" lang="en-US" altLang="en-US" sz="3200" b="1" i="0" u="none" strike="noStrike" kern="1200" cap="none" spc="0" normalizeH="0" baseline="0" noProof="0" dirty="0">
                <a:ln>
                  <a:noFill/>
                </a:ln>
                <a:solidFill>
                  <a:srgbClr val="FFFFCC"/>
                </a:solidFill>
                <a:effectLst/>
                <a:uLnTx/>
                <a:uFillTx/>
                <a:latin typeface="Times New Roman" panose="02020603050405020304" pitchFamily="18" charset="0"/>
                <a:ea typeface="+mn-ea"/>
                <a:cs typeface="+mn-cs"/>
              </a:rPr>
              <a:t> 					 malice</a:t>
            </a:r>
          </a:p>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altLang="en-US" sz="3200" b="1" i="0" u="none" strike="noStrike" kern="1200" cap="none" spc="0" normalizeH="0" baseline="0" noProof="0" dirty="0">
                <a:ln>
                  <a:noFill/>
                </a:ln>
                <a:solidFill>
                  <a:srgbClr val="FFFFCC"/>
                </a:solidFill>
                <a:effectLst/>
                <a:uLnTx/>
                <a:uFillTx/>
                <a:latin typeface="Times New Roman" panose="02020603050405020304" pitchFamily="18" charset="0"/>
                <a:ea typeface="+mn-ea"/>
                <a:cs typeface="+mn-cs"/>
              </a:rPr>
              <a:t>	Murder – the killing of another human 				being </a:t>
            </a:r>
            <a:r>
              <a:rPr kumimoji="0" lang="en-US" altLang="en-US" sz="3200" b="1" i="1" u="none" strike="noStrike" kern="1200" cap="none" spc="0" normalizeH="0" baseline="0" noProof="0" dirty="0">
                <a:ln>
                  <a:noFill/>
                </a:ln>
                <a:solidFill>
                  <a:srgbClr val="FFFFCC"/>
                </a:solidFill>
                <a:effectLst/>
                <a:uLnTx/>
                <a:uFillTx/>
                <a:latin typeface="Times New Roman" panose="02020603050405020304" pitchFamily="18" charset="0"/>
                <a:ea typeface="+mn-ea"/>
                <a:cs typeface="+mn-cs"/>
              </a:rPr>
              <a:t>with</a:t>
            </a:r>
            <a:r>
              <a:rPr kumimoji="0" lang="en-US" altLang="en-US" sz="3200" b="1" i="0" u="none" strike="noStrike" kern="1200" cap="none" spc="0" normalizeH="0" baseline="0" noProof="0" dirty="0">
                <a:ln>
                  <a:noFill/>
                </a:ln>
                <a:solidFill>
                  <a:srgbClr val="FFFFCC"/>
                </a:solidFill>
                <a:effectLst/>
                <a:uLnTx/>
                <a:uFillTx/>
                <a:latin typeface="Times New Roman" panose="02020603050405020304" pitchFamily="18" charset="0"/>
                <a:ea typeface="+mn-ea"/>
                <a:cs typeface="+mn-cs"/>
              </a:rPr>
              <a:t> malice.</a:t>
            </a:r>
          </a:p>
        </p:txBody>
      </p:sp>
    </p:spTree>
  </p:cSld>
  <p:clrMapOvr>
    <a:overrideClrMapping bg1="dk2" tx1="lt1" bg2="dk1"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a:extLst>
              <a:ext uri="{FF2B5EF4-FFF2-40B4-BE49-F238E27FC236}">
                <a16:creationId xmlns="" xmlns:a16="http://schemas.microsoft.com/office/drawing/2014/main" id="{F2A5FE3C-B200-4C4C-B731-217204B8D0A3}"/>
              </a:ext>
            </a:extLst>
          </p:cNvPr>
          <p:cNvSpPr txBox="1">
            <a:spLocks noChangeArrowheads="1"/>
          </p:cNvSpPr>
          <p:nvPr/>
        </p:nvSpPr>
        <p:spPr bwMode="auto">
          <a:xfrm>
            <a:off x="2209800" y="0"/>
            <a:ext cx="4800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en-US" altLang="en-US" sz="4000" b="1" i="1" u="sng" strike="noStrike" kern="1200" cap="none" spc="0" normalizeH="0" baseline="0" noProof="0" dirty="0">
                <a:ln>
                  <a:noFill/>
                </a:ln>
                <a:solidFill>
                  <a:srgbClr val="FFFFCC"/>
                </a:solidFill>
                <a:effectLst>
                  <a:outerShdw blurRad="38100" dist="38100" dir="2700000" algn="tl">
                    <a:srgbClr val="000000"/>
                  </a:outerShdw>
                </a:effectLst>
                <a:uLnTx/>
                <a:uFillTx/>
                <a:latin typeface="Times New Roman" panose="02020603050405020304" pitchFamily="18" charset="0"/>
                <a:ea typeface="+mn-ea"/>
                <a:cs typeface="+mn-cs"/>
              </a:rPr>
              <a:t>Crimes</a:t>
            </a:r>
          </a:p>
        </p:txBody>
      </p:sp>
      <p:sp>
        <p:nvSpPr>
          <p:cNvPr id="7171" name="Text Box 3">
            <a:extLst>
              <a:ext uri="{FF2B5EF4-FFF2-40B4-BE49-F238E27FC236}">
                <a16:creationId xmlns="" xmlns:a16="http://schemas.microsoft.com/office/drawing/2014/main" id="{114E2F2A-1A79-4874-8F40-2162DE1F6BF8}"/>
              </a:ext>
            </a:extLst>
          </p:cNvPr>
          <p:cNvSpPr txBox="1">
            <a:spLocks noChangeArrowheads="1"/>
          </p:cNvSpPr>
          <p:nvPr/>
        </p:nvSpPr>
        <p:spPr bwMode="auto">
          <a:xfrm>
            <a:off x="0" y="849313"/>
            <a:ext cx="9144000" cy="56938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altLang="en-US" sz="2800" b="1" i="0" u="sng" strike="noStrike" kern="1200" cap="none" spc="0" normalizeH="0" baseline="0" noProof="0" dirty="0">
                <a:ln>
                  <a:noFill/>
                </a:ln>
                <a:solidFill>
                  <a:srgbClr val="FFFFCC"/>
                </a:solidFill>
                <a:effectLst/>
                <a:uLnTx/>
                <a:uFillTx/>
                <a:latin typeface="Times New Roman" panose="02020603050405020304" pitchFamily="18" charset="0"/>
                <a:ea typeface="+mn-ea"/>
                <a:cs typeface="+mn-cs"/>
              </a:rPr>
              <a:t>Larceny </a:t>
            </a:r>
            <a:r>
              <a:rPr kumimoji="0" lang="en-US" altLang="en-US" sz="2800" b="1" i="0" u="none" strike="noStrike" kern="1200" cap="none" spc="0" normalizeH="0" baseline="0" noProof="0" dirty="0">
                <a:ln>
                  <a:noFill/>
                </a:ln>
                <a:solidFill>
                  <a:srgbClr val="FFFFCC"/>
                </a:solidFill>
                <a:effectLst/>
                <a:uLnTx/>
                <a:uFillTx/>
                <a:latin typeface="Times New Roman" panose="02020603050405020304" pitchFamily="18" charset="0"/>
                <a:ea typeface="+mn-ea"/>
                <a:cs typeface="+mn-cs"/>
              </a:rPr>
              <a:t>– taking and carrying away personal property belonging to another without the consent of the owner and with the intent to deprive the owner of </a:t>
            </a:r>
            <a:r>
              <a:rPr kumimoji="0" lang="en-US" altLang="en-US" sz="2800" b="1" i="0" u="none" strike="noStrike" kern="1200" cap="none" spc="0" normalizeH="0" baseline="0" noProof="0" dirty="0" smtClean="0">
                <a:ln>
                  <a:noFill/>
                </a:ln>
                <a:solidFill>
                  <a:srgbClr val="FFFFCC"/>
                </a:solidFill>
                <a:effectLst/>
                <a:uLnTx/>
                <a:uFillTx/>
                <a:latin typeface="Times New Roman" panose="02020603050405020304" pitchFamily="18" charset="0"/>
                <a:ea typeface="+mn-ea"/>
                <a:cs typeface="+mn-cs"/>
              </a:rPr>
              <a:t>its </a:t>
            </a:r>
            <a:r>
              <a:rPr kumimoji="0" lang="en-US" altLang="en-US" sz="2800" b="1" i="0" u="none" strike="noStrike" kern="1200" cap="none" spc="0" normalizeH="0" baseline="0" noProof="0" dirty="0">
                <a:ln>
                  <a:noFill/>
                </a:ln>
                <a:solidFill>
                  <a:srgbClr val="FFFFCC"/>
                </a:solidFill>
                <a:effectLst/>
                <a:uLnTx/>
                <a:uFillTx/>
                <a:latin typeface="Times New Roman" panose="02020603050405020304" pitchFamily="18" charset="0"/>
                <a:ea typeface="+mn-ea"/>
                <a:cs typeface="+mn-cs"/>
              </a:rPr>
              <a:t>use permanently, knowing that the taker is not entitled to it.</a:t>
            </a:r>
          </a:p>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altLang="en-US" sz="3200" b="1" i="0" u="none" strike="noStrike" kern="1200" cap="none" spc="0" normalizeH="0" baseline="0" noProof="0" dirty="0">
                <a:ln>
                  <a:noFill/>
                </a:ln>
                <a:solidFill>
                  <a:srgbClr val="FFFFCC"/>
                </a:solidFill>
                <a:effectLst/>
                <a:uLnTx/>
                <a:uFillTx/>
                <a:latin typeface="Times New Roman" panose="02020603050405020304" pitchFamily="18" charset="0"/>
                <a:ea typeface="+mn-ea"/>
                <a:cs typeface="+mn-cs"/>
              </a:rPr>
              <a:t>	</a:t>
            </a:r>
            <a:r>
              <a:rPr kumimoji="0" lang="en-US" altLang="en-US" sz="2400" b="1" i="0" u="none" strike="noStrike" kern="1200" cap="none" spc="0" normalizeH="0" baseline="0" noProof="0" dirty="0">
                <a:ln>
                  <a:noFill/>
                </a:ln>
                <a:solidFill>
                  <a:srgbClr val="FFFFCC"/>
                </a:solidFill>
                <a:effectLst/>
                <a:uLnTx/>
                <a:uFillTx/>
                <a:latin typeface="Times New Roman" panose="02020603050405020304" pitchFamily="18" charset="0"/>
                <a:ea typeface="+mn-ea"/>
                <a:cs typeface="+mn-cs"/>
              </a:rPr>
              <a:t>Stealing – common term for larceny which also means 		“theft”, that is, taking away the property of another.  	Concealment of merchandise falls under this category of 	crime.  To be convicted of concealment, the offender does not 	have to leave the premises.  Anyone who willfully conceals 	goods or merchandise, (not purchased) while on the premises 	of a store has committed a crime.</a:t>
            </a:r>
          </a:p>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altLang="en-US" sz="2400" b="1" i="0" u="none" strike="noStrike" kern="1200" cap="none" spc="0" normalizeH="0" baseline="0" noProof="0" dirty="0">
                <a:ln>
                  <a:noFill/>
                </a:ln>
                <a:solidFill>
                  <a:srgbClr val="FFFFCC"/>
                </a:solidFill>
                <a:effectLst/>
                <a:uLnTx/>
                <a:uFillTx/>
                <a:latin typeface="Times New Roman" panose="02020603050405020304" pitchFamily="18" charset="0"/>
                <a:ea typeface="+mn-ea"/>
                <a:cs typeface="+mn-cs"/>
              </a:rPr>
              <a:t>	Robbery – stealing from the person or the person’s presence 	by violence or intimidation.</a:t>
            </a:r>
          </a:p>
        </p:txBody>
      </p:sp>
    </p:spTree>
  </p:cSld>
  <p:clrMapOvr>
    <a:overrideClrMapping bg1="dk2" tx1="lt1" bg2="dk1"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a:extLst>
              <a:ext uri="{FF2B5EF4-FFF2-40B4-BE49-F238E27FC236}">
                <a16:creationId xmlns="" xmlns:a16="http://schemas.microsoft.com/office/drawing/2014/main" id="{477D9DD7-6C80-4BE2-AE81-DD1EC22D68AE}"/>
              </a:ext>
            </a:extLst>
          </p:cNvPr>
          <p:cNvSpPr txBox="1">
            <a:spLocks noChangeArrowheads="1"/>
          </p:cNvSpPr>
          <p:nvPr/>
        </p:nvSpPr>
        <p:spPr bwMode="auto">
          <a:xfrm>
            <a:off x="2209800" y="0"/>
            <a:ext cx="4800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en-US" altLang="en-US" sz="4000" b="1" i="1" u="sng" strike="noStrike" kern="1200" cap="none" spc="0" normalizeH="0" baseline="0" noProof="0" dirty="0">
                <a:ln>
                  <a:noFill/>
                </a:ln>
                <a:solidFill>
                  <a:srgbClr val="FFFFCC"/>
                </a:solidFill>
                <a:effectLst>
                  <a:outerShdw blurRad="38100" dist="38100" dir="2700000" algn="tl">
                    <a:srgbClr val="000000"/>
                  </a:outerShdw>
                </a:effectLst>
                <a:uLnTx/>
                <a:uFillTx/>
                <a:latin typeface="Times New Roman" panose="02020603050405020304" pitchFamily="18" charset="0"/>
                <a:ea typeface="+mn-ea"/>
                <a:cs typeface="+mn-cs"/>
              </a:rPr>
              <a:t>Crimes</a:t>
            </a:r>
          </a:p>
        </p:txBody>
      </p:sp>
      <p:sp>
        <p:nvSpPr>
          <p:cNvPr id="8195" name="Text Box 3">
            <a:extLst>
              <a:ext uri="{FF2B5EF4-FFF2-40B4-BE49-F238E27FC236}">
                <a16:creationId xmlns="" xmlns:a16="http://schemas.microsoft.com/office/drawing/2014/main" id="{506B5F8B-41B1-4842-8B79-EE45982394F0}"/>
              </a:ext>
            </a:extLst>
          </p:cNvPr>
          <p:cNvSpPr txBox="1">
            <a:spLocks noChangeArrowheads="1"/>
          </p:cNvSpPr>
          <p:nvPr/>
        </p:nvSpPr>
        <p:spPr bwMode="auto">
          <a:xfrm>
            <a:off x="0" y="1432718"/>
            <a:ext cx="9144000" cy="40318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altLang="en-US" sz="3200" b="1" i="0" u="sng" strike="noStrike" kern="1200" cap="none" spc="0" normalizeH="0" baseline="0" noProof="0" dirty="0">
                <a:ln>
                  <a:noFill/>
                </a:ln>
                <a:solidFill>
                  <a:srgbClr val="FFFFCC"/>
                </a:solidFill>
                <a:effectLst/>
                <a:uLnTx/>
                <a:uFillTx/>
                <a:latin typeface="Times New Roman" panose="02020603050405020304" pitchFamily="18" charset="0"/>
                <a:ea typeface="+mn-ea"/>
                <a:cs typeface="+mn-cs"/>
              </a:rPr>
              <a:t>Rape</a:t>
            </a:r>
            <a:r>
              <a:rPr kumimoji="0" lang="en-US" altLang="en-US" sz="3200" b="1" i="0" u="none" strike="noStrike" kern="1200" cap="none" spc="0" normalizeH="0" baseline="0" noProof="0" dirty="0">
                <a:ln>
                  <a:noFill/>
                </a:ln>
                <a:solidFill>
                  <a:srgbClr val="FFFFCC"/>
                </a:solidFill>
                <a:effectLst/>
                <a:uLnTx/>
                <a:uFillTx/>
                <a:latin typeface="Times New Roman" panose="02020603050405020304" pitchFamily="18" charset="0"/>
                <a:ea typeface="+mn-ea"/>
                <a:cs typeface="+mn-cs"/>
              </a:rPr>
              <a:t> – Unlawful sexual intercourse by force</a:t>
            </a:r>
          </a:p>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altLang="en-US" sz="3200" b="1" i="0" u="sng" strike="noStrike" kern="1200" cap="none" spc="0" normalizeH="0" baseline="0" noProof="0" dirty="0">
                <a:ln>
                  <a:noFill/>
                </a:ln>
                <a:solidFill>
                  <a:srgbClr val="FFFFCC"/>
                </a:solidFill>
                <a:effectLst/>
                <a:uLnTx/>
                <a:uFillTx/>
                <a:latin typeface="Times New Roman" panose="02020603050405020304" pitchFamily="18" charset="0"/>
                <a:ea typeface="+mn-ea"/>
                <a:cs typeface="+mn-cs"/>
              </a:rPr>
              <a:t>Resisting a Law Enforcement Officer</a:t>
            </a:r>
            <a:r>
              <a:rPr kumimoji="0" lang="en-US" altLang="en-US" sz="3200" b="1" i="0" u="none" strike="noStrike" kern="1200" cap="none" spc="0" normalizeH="0" baseline="0" noProof="0" dirty="0">
                <a:ln>
                  <a:noFill/>
                </a:ln>
                <a:solidFill>
                  <a:srgbClr val="FFFFCC"/>
                </a:solidFill>
                <a:effectLst/>
                <a:uLnTx/>
                <a:uFillTx/>
                <a:latin typeface="Times New Roman" panose="02020603050405020304" pitchFamily="18" charset="0"/>
                <a:ea typeface="+mn-ea"/>
                <a:cs typeface="+mn-cs"/>
              </a:rPr>
              <a:t> – obstructing, opposing, and trying to prevent (with or without actual force) a public officer from performing an official act</a:t>
            </a:r>
            <a:r>
              <a:rPr kumimoji="0" lang="en-US" altLang="en-US" sz="3200" b="1" i="0" u="none" strike="noStrike" kern="1200" cap="none" spc="0" normalizeH="0" baseline="0" noProof="0" dirty="0" smtClean="0">
                <a:ln>
                  <a:noFill/>
                </a:ln>
                <a:solidFill>
                  <a:srgbClr val="FFFFCC"/>
                </a:solidFill>
                <a:effectLst/>
                <a:uLnTx/>
                <a:uFillTx/>
                <a:latin typeface="Times New Roman" panose="02020603050405020304" pitchFamily="18" charset="0"/>
                <a:ea typeface="+mn-ea"/>
                <a:cs typeface="+mn-cs"/>
              </a:rPr>
              <a:t>. (“hindering” another NC term)</a:t>
            </a:r>
            <a:endParaRPr kumimoji="0" lang="en-US" altLang="en-US" sz="3200" b="1" i="0" u="none" strike="noStrike" kern="1200" cap="none" spc="0" normalizeH="0" baseline="0" noProof="0" dirty="0">
              <a:ln>
                <a:noFill/>
              </a:ln>
              <a:solidFill>
                <a:srgbClr val="FFFFCC"/>
              </a:solidFill>
              <a:effectLst/>
              <a:uLnTx/>
              <a:uFillTx/>
              <a:latin typeface="Times New Roman" panose="02020603050405020304" pitchFamily="18" charset="0"/>
              <a:ea typeface="+mn-ea"/>
              <a:cs typeface="+mn-cs"/>
            </a:endParaRPr>
          </a:p>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altLang="en-US" sz="3200" b="1" i="0" u="sng" strike="noStrike" kern="1200" cap="none" spc="0" normalizeH="0" baseline="0" noProof="0" dirty="0">
                <a:ln>
                  <a:noFill/>
                </a:ln>
                <a:solidFill>
                  <a:srgbClr val="FFFFCC"/>
                </a:solidFill>
                <a:effectLst/>
                <a:uLnTx/>
                <a:uFillTx/>
                <a:latin typeface="Times New Roman" panose="02020603050405020304" pitchFamily="18" charset="0"/>
                <a:ea typeface="+mn-ea"/>
                <a:cs typeface="+mn-cs"/>
              </a:rPr>
              <a:t>Trespassing</a:t>
            </a:r>
            <a:r>
              <a:rPr kumimoji="0" lang="en-US" altLang="en-US" sz="3200" b="1" i="0" u="none" strike="noStrike" kern="1200" cap="none" spc="0" normalizeH="0" baseline="0" noProof="0" dirty="0">
                <a:ln>
                  <a:noFill/>
                </a:ln>
                <a:solidFill>
                  <a:srgbClr val="FFFFCC"/>
                </a:solidFill>
                <a:effectLst/>
                <a:uLnTx/>
                <a:uFillTx/>
                <a:latin typeface="Times New Roman" panose="02020603050405020304" pitchFamily="18" charset="0"/>
                <a:ea typeface="+mn-ea"/>
                <a:cs typeface="+mn-cs"/>
              </a:rPr>
              <a:t> – to enter or stay unlawfully on the land or premises of another without authorization.</a:t>
            </a:r>
            <a:endParaRPr kumimoji="0" lang="en-US" altLang="en-US" sz="2400" b="1" i="0" u="none" strike="noStrike" kern="1200" cap="none" spc="0" normalizeH="0" baseline="0" noProof="0" dirty="0">
              <a:ln>
                <a:noFill/>
              </a:ln>
              <a:solidFill>
                <a:srgbClr val="FFFFCC"/>
              </a:solidFill>
              <a:effectLst/>
              <a:uLnTx/>
              <a:uFillTx/>
              <a:latin typeface="Times New Roman" panose="02020603050405020304" pitchFamily="18" charset="0"/>
              <a:ea typeface="+mn-ea"/>
              <a:cs typeface="+mn-cs"/>
            </a:endParaRPr>
          </a:p>
        </p:txBody>
      </p:sp>
    </p:spTree>
  </p:cSld>
  <p:clrMapOvr>
    <a:overrideClrMapping bg1="dk2" tx1="lt1" bg2="dk1"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2" name="Rectangle 7">
            <a:extLst>
              <a:ext uri="{FF2B5EF4-FFF2-40B4-BE49-F238E27FC236}">
                <a16:creationId xmlns="" xmlns:a16="http://schemas.microsoft.com/office/drawing/2014/main" id="{5B336162-B533-4EFE-8BB3-8EBB4A5E32F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3985788" cy="6858000"/>
          </a:xfrm>
          <a:prstGeom prst="rect">
            <a:avLst/>
          </a:prstGeom>
          <a:solidFill>
            <a:srgbClr val="D0CE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 xmlns:a16="http://schemas.microsoft.com/office/drawing/2014/main" id="{C0288857-2EA7-4D22-97BC-7E3B453113D7}"/>
              </a:ext>
            </a:extLst>
          </p:cNvPr>
          <p:cNvSpPr>
            <a:spLocks noGrp="1"/>
          </p:cNvSpPr>
          <p:nvPr>
            <p:ph type="title"/>
          </p:nvPr>
        </p:nvSpPr>
        <p:spPr>
          <a:xfrm>
            <a:off x="622335" y="2745736"/>
            <a:ext cx="2774103" cy="1366528"/>
          </a:xfrm>
          <a:solidFill>
            <a:srgbClr val="FFFFFF"/>
          </a:solidFill>
          <a:ln w="25400" cap="sq">
            <a:solidFill>
              <a:srgbClr val="404040"/>
            </a:solidFill>
            <a:miter lim="800000"/>
          </a:ln>
        </p:spPr>
        <p:txBody>
          <a:bodyPr>
            <a:normAutofit/>
          </a:bodyPr>
          <a:lstStyle/>
          <a:p>
            <a:pPr algn="ctr"/>
            <a:r>
              <a:rPr lang="en-US" altLang="en-US" sz="2800" b="1" u="sng" dirty="0">
                <a:solidFill>
                  <a:srgbClr val="262626"/>
                </a:solidFill>
              </a:rPr>
              <a:t>Arrest Authority</a:t>
            </a:r>
            <a:br>
              <a:rPr lang="en-US" altLang="en-US" sz="2800" b="1" u="sng" dirty="0">
                <a:solidFill>
                  <a:srgbClr val="262626"/>
                </a:solidFill>
              </a:rPr>
            </a:br>
            <a:endParaRPr lang="en-US" sz="2800" dirty="0">
              <a:solidFill>
                <a:srgbClr val="262626"/>
              </a:solidFill>
            </a:endParaRPr>
          </a:p>
        </p:txBody>
      </p:sp>
      <p:sp>
        <p:nvSpPr>
          <p:cNvPr id="3" name="Content Placeholder 2">
            <a:extLst>
              <a:ext uri="{FF2B5EF4-FFF2-40B4-BE49-F238E27FC236}">
                <a16:creationId xmlns="" xmlns:a16="http://schemas.microsoft.com/office/drawing/2014/main" id="{FDA2ADD6-7082-4D63-98B1-84D4160069F7}"/>
              </a:ext>
            </a:extLst>
          </p:cNvPr>
          <p:cNvSpPr>
            <a:spLocks noGrp="1"/>
          </p:cNvSpPr>
          <p:nvPr>
            <p:ph idx="1"/>
          </p:nvPr>
        </p:nvSpPr>
        <p:spPr>
          <a:xfrm>
            <a:off x="4536886" y="802638"/>
            <a:ext cx="4056522" cy="5252722"/>
          </a:xfrm>
        </p:spPr>
        <p:txBody>
          <a:bodyPr anchor="ctr">
            <a:normAutofit/>
          </a:bodyPr>
          <a:lstStyle/>
          <a:p>
            <a:pPr marL="0" indent="0">
              <a:buNone/>
            </a:pPr>
            <a:r>
              <a:rPr lang="en-US" altLang="en-US" sz="2400" dirty="0" smtClean="0"/>
              <a:t>In </a:t>
            </a:r>
            <a:r>
              <a:rPr lang="en-US" altLang="en-US" sz="2400" dirty="0"/>
              <a:t>North Carolina, a security guard may not arrest another person except when requested to do so by a law enforcement officer under the authority of N.C.G.S. 15A-405 “Assistance to law-enforcement officers by private persons to effect arrest or prevent escape; benefits for private persons</a:t>
            </a:r>
            <a:r>
              <a:rPr lang="en-US" altLang="en-US" sz="2400" dirty="0" smtClean="0"/>
              <a:t>.”</a:t>
            </a:r>
            <a:br>
              <a:rPr lang="en-US" altLang="en-US" sz="2400" dirty="0" smtClean="0"/>
            </a:br>
            <a:r>
              <a:rPr lang="en-US" altLang="en-US" sz="2400" dirty="0" smtClean="0"/>
              <a:t/>
            </a:r>
            <a:br>
              <a:rPr lang="en-US" altLang="en-US" sz="2400" dirty="0" smtClean="0"/>
            </a:br>
            <a:r>
              <a:rPr lang="en-US" altLang="en-US" sz="2400" dirty="0" smtClean="0"/>
              <a:t>** Define Arrest: note that book has - and ‘legend’ of - language stricken by Courts in 1989 still persists.</a:t>
            </a:r>
            <a:endParaRPr lang="en-US" altLang="en-US" sz="2400" dirty="0"/>
          </a:p>
          <a:p>
            <a:pPr marL="0" indent="0">
              <a:buNone/>
            </a:pPr>
            <a:endParaRPr lang="en-US" sz="2100" dirty="0"/>
          </a:p>
        </p:txBody>
      </p:sp>
    </p:spTree>
    <p:extLst>
      <p:ext uri="{BB962C8B-B14F-4D97-AF65-F5344CB8AC3E}">
        <p14:creationId xmlns:p14="http://schemas.microsoft.com/office/powerpoint/2010/main" val="1136673189"/>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80</TotalTime>
  <Words>1087</Words>
  <Application>Microsoft Office PowerPoint</Application>
  <PresentationFormat>On-screen Show (4:3)</PresentationFormat>
  <Paragraphs>120</Paragraphs>
  <Slides>25</Slides>
  <Notes>4</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PowerPoint Presentation</vt:lpstr>
      <vt:lpstr>Opening Statement</vt:lpstr>
      <vt:lpstr>Training Objectives</vt:lpstr>
      <vt:lpstr>PowerPoint Presentation</vt:lpstr>
      <vt:lpstr>PowerPoint Presentation</vt:lpstr>
      <vt:lpstr>PowerPoint Presentation</vt:lpstr>
      <vt:lpstr>PowerPoint Presentation</vt:lpstr>
      <vt:lpstr>PowerPoint Presentation</vt:lpstr>
      <vt:lpstr>Arrest Authority </vt:lpstr>
      <vt:lpstr>Detention </vt:lpstr>
      <vt:lpstr>Manner of Detention </vt:lpstr>
      <vt:lpstr>Detention of Minors </vt:lpstr>
      <vt:lpstr>Assistance to a Law Enforcement Officer</vt:lpstr>
      <vt:lpstr>NO POWER OF ARREST </vt:lpstr>
      <vt:lpstr>Response to Crime</vt:lpstr>
      <vt:lpstr>Use of Force </vt:lpstr>
      <vt:lpstr>Use of Force Continuum </vt:lpstr>
      <vt:lpstr>Use of Force During Detention </vt:lpstr>
      <vt:lpstr>Search and Seizure</vt:lpstr>
      <vt:lpstr>A security guard has no authority to conduct searches.</vt:lpstr>
      <vt:lpstr>Request by Client to Search</vt:lpstr>
      <vt:lpstr>Requirements for Search </vt:lpstr>
      <vt:lpstr>Refusal of Search by an Employee</vt:lpstr>
      <vt:lpstr>Training Objectives</vt:lpstr>
      <vt:lpstr>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Bullard, Gary</dc:creator>
  <cp:lastModifiedBy>Dean</cp:lastModifiedBy>
  <cp:revision>27</cp:revision>
  <dcterms:created xsi:type="dcterms:W3CDTF">2019-08-08T18:56:05Z</dcterms:created>
  <dcterms:modified xsi:type="dcterms:W3CDTF">2024-09-20T18:55:16Z</dcterms:modified>
</cp:coreProperties>
</file>