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8" r:id="rId1"/>
  </p:sldMasterIdLst>
  <p:notesMasterIdLst>
    <p:notesMasterId r:id="rId30"/>
  </p:notesMasterIdLst>
  <p:handoutMasterIdLst>
    <p:handoutMasterId r:id="rId31"/>
  </p:handoutMasterIdLst>
  <p:sldIdLst>
    <p:sldId id="275" r:id="rId2"/>
    <p:sldId id="277" r:id="rId3"/>
    <p:sldId id="278" r:id="rId4"/>
    <p:sldId id="256" r:id="rId5"/>
    <p:sldId id="257" r:id="rId6"/>
    <p:sldId id="258" r:id="rId7"/>
    <p:sldId id="279" r:id="rId8"/>
    <p:sldId id="281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83" r:id="rId18"/>
    <p:sldId id="282" r:id="rId19"/>
    <p:sldId id="269" r:id="rId20"/>
    <p:sldId id="268" r:id="rId21"/>
    <p:sldId id="284" r:id="rId22"/>
    <p:sldId id="270" r:id="rId23"/>
    <p:sldId id="287" r:id="rId24"/>
    <p:sldId id="272" r:id="rId25"/>
    <p:sldId id="273" r:id="rId26"/>
    <p:sldId id="274" r:id="rId27"/>
    <p:sldId id="285" r:id="rId28"/>
    <p:sldId id="286" r:id="rId29"/>
  </p:sldIdLst>
  <p:sldSz cx="6858000" cy="9144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0000"/>
    <a:srgbClr val="996600"/>
    <a:srgbClr val="FF9900"/>
    <a:srgbClr val="CC3300"/>
    <a:srgbClr val="0099FF"/>
    <a:srgbClr val="3366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59" d="100"/>
          <a:sy n="59" d="100"/>
        </p:scale>
        <p:origin x="2222" y="77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E3B06FC-878F-400E-95FB-7F43A42A13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922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59225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52663" y="1162050"/>
            <a:ext cx="2352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613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52663" y="1162050"/>
            <a:ext cx="2352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254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015" y="2359389"/>
            <a:ext cx="5310020" cy="2438401"/>
          </a:xfr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015" y="4797786"/>
            <a:ext cx="5310020" cy="1399823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04302-6701-4979-9916-11203878AA5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828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96" y="720113"/>
            <a:ext cx="5742008" cy="5112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16" y="6087007"/>
            <a:ext cx="5824871" cy="724629"/>
          </a:xfrm>
        </p:spPr>
        <p:txBody>
          <a:bodyPr anchor="b">
            <a:normAutofit/>
          </a:bodyPr>
          <a:lstStyle>
            <a:lvl1pPr algn="ctr"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663" y="926681"/>
            <a:ext cx="5464200" cy="4700895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009" y="6811637"/>
            <a:ext cx="5823992" cy="90996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74D54-BAB9-489E-92E6-5AB888F4E22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650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09" y="811249"/>
            <a:ext cx="5823992" cy="4712459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009" y="5726907"/>
            <a:ext cx="5823992" cy="2002435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74D54-BAB9-489E-92E6-5AB888F4E22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187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494" y="812800"/>
            <a:ext cx="5232798" cy="3990539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67863" y="4813378"/>
            <a:ext cx="4923168" cy="710332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009" y="5739137"/>
            <a:ext cx="5823992" cy="1985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74D54-BAB9-489E-92E6-5AB888F4E22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70594" y="1165216"/>
            <a:ext cx="342900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71269" y="3910994"/>
            <a:ext cx="342900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5628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09" y="2835925"/>
            <a:ext cx="5823992" cy="334911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005" y="6200741"/>
            <a:ext cx="5823112" cy="1520859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74D54-BAB9-489E-92E6-5AB888F4E22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063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009" y="812800"/>
            <a:ext cx="5823992" cy="12939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009" y="2514600"/>
            <a:ext cx="1856804" cy="768349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009" y="3429000"/>
            <a:ext cx="1856804" cy="429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01275" y="2514600"/>
            <a:ext cx="1856804" cy="768349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498307" y="3429000"/>
            <a:ext cx="1856804" cy="429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81197" y="2514600"/>
            <a:ext cx="1856804" cy="768349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81197" y="3429000"/>
            <a:ext cx="1856804" cy="429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74D54-BAB9-489E-92E6-5AB888F4E22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710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29" y="2434727"/>
            <a:ext cx="1896785" cy="2444744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360" y="2434727"/>
            <a:ext cx="1896785" cy="2444744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86" y="2434727"/>
            <a:ext cx="1896785" cy="2444744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009" y="812800"/>
            <a:ext cx="5823992" cy="12939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4009" y="5205475"/>
            <a:ext cx="1856804" cy="768349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72683" y="2585224"/>
            <a:ext cx="1739457" cy="2137272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4009" y="5973826"/>
            <a:ext cx="1856804" cy="1747777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99068" y="5205475"/>
            <a:ext cx="1856804" cy="768349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556980" y="2585459"/>
            <a:ext cx="1739457" cy="2144219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498307" y="5973825"/>
            <a:ext cx="1857565" cy="1747777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81267" y="5205475"/>
            <a:ext cx="1856804" cy="768349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542581" y="2579243"/>
            <a:ext cx="1739457" cy="2143059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481197" y="5973822"/>
            <a:ext cx="1856804" cy="174778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74D54-BAB9-489E-92E6-5AB888F4E22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0553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02528-B49C-48DB-85BC-4BECA51EF3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788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52977" y="812801"/>
            <a:ext cx="1285024" cy="69088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010" y="812801"/>
            <a:ext cx="4453241" cy="69088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158B10-FAB8-418C-BF34-B428C5199DF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886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0D353-D635-42B6-9C57-A346FB5DCDF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989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664" y="2348092"/>
            <a:ext cx="5394685" cy="2438417"/>
          </a:xfrm>
        </p:spPr>
        <p:txBody>
          <a:bodyPr anchor="b"/>
          <a:lstStyle>
            <a:lvl1pPr algn="ctr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664" y="4786506"/>
            <a:ext cx="5394685" cy="2009405"/>
          </a:xfrm>
        </p:spPr>
        <p:txBody>
          <a:bodyPr anchor="t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D4B52-ADA3-4DD9-B059-A045113BDFB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386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011" y="2309932"/>
            <a:ext cx="2846530" cy="54116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9127" y="2309934"/>
            <a:ext cx="2848874" cy="541166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7199F-E4C2-46A0-8A50-DBDB6673B94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823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9" y="2360432"/>
            <a:ext cx="2840567" cy="5483937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34" y="2360432"/>
            <a:ext cx="2840567" cy="5483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803" y="2447005"/>
            <a:ext cx="2742944" cy="72651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803" y="3173518"/>
            <a:ext cx="2742944" cy="4548084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40919" y="2447007"/>
            <a:ext cx="2753624" cy="726511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40919" y="3173518"/>
            <a:ext cx="2753624" cy="4548084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74D54-BAB9-489E-92E6-5AB888F4E22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92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A695CC-53FB-49F4-B499-FF36307FB72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467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BB9D2-63A5-46C6-9DE4-60B33CF1031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029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11" y="812800"/>
            <a:ext cx="2085125" cy="242922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1294" y="812800"/>
            <a:ext cx="3606707" cy="69088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011" y="3242024"/>
            <a:ext cx="2085125" cy="447957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F2A09-F850-45A0-9C04-1A7D1583477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217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740" y="813231"/>
            <a:ext cx="2571110" cy="6940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10" y="813231"/>
            <a:ext cx="2943507" cy="2439117"/>
          </a:xfrm>
        </p:spPr>
        <p:txBody>
          <a:bodyPr anchor="b">
            <a:no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732547" y="991986"/>
            <a:ext cx="2374031" cy="6550429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010" y="3252348"/>
            <a:ext cx="2943507" cy="4501512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EA8D6-FD79-423A-BEE3-9E6351356B9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0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009" y="812800"/>
            <a:ext cx="5823992" cy="129393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009" y="2309934"/>
            <a:ext cx="5823992" cy="541166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9289" y="7844369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011" y="7844369"/>
            <a:ext cx="375348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14132" y="7844369"/>
            <a:ext cx="42386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6C874D54-BAB9-489E-92E6-5AB888F4E22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349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540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3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76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2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03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255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1510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8013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09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2329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54C1-4233-99F5-B9A3-A918C6E0E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PPSB Firearms Training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4B3B45B-D45E-A708-2F84-157DDF73E9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3733800"/>
            <a:ext cx="3649216" cy="343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01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er00010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762000" y="457200"/>
            <a:ext cx="5638800" cy="812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3600" i="0">
                <a:solidFill>
                  <a:schemeClr val="bg1"/>
                </a:solidFill>
              </a:rPr>
              <a:t>“Prohibited Carry Areas”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endParaRPr lang="en-US" altLang="en-US" sz="3600" i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ClrTx/>
            </a:pPr>
            <a:r>
              <a:rPr lang="en-US" altLang="en-US" i="0">
                <a:solidFill>
                  <a:schemeClr val="bg1"/>
                </a:solidFill>
              </a:rPr>
              <a:t>Parades &amp; Funerals if no CCH permit.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i="0">
                <a:solidFill>
                  <a:schemeClr val="bg1"/>
                </a:solidFill>
              </a:rPr>
              <a:t> Demonstrations and Picket Lines in certain areas.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i="0">
                <a:solidFill>
                  <a:schemeClr val="bg1"/>
                </a:solidFill>
              </a:rPr>
              <a:t>Law Enforcement or Correctional Facility.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i="0">
                <a:solidFill>
                  <a:schemeClr val="bg1"/>
                </a:solidFill>
              </a:rPr>
              <a:t>Anywhere a Conspicuous Sign Has Been Posted.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i="0">
                <a:solidFill>
                  <a:schemeClr val="bg1"/>
                </a:solidFill>
              </a:rPr>
              <a:t>After Having Consumed Alcohol or Illegal Controlled Substances if CCH permittee.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609600"/>
            <a:ext cx="6858000" cy="668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Safety</a:t>
            </a:r>
          </a:p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Training Objectives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>
                <a:solidFill>
                  <a:schemeClr val="bg1"/>
                </a:solidFill>
              </a:rPr>
              <a:t>Discuss the provisions of North Carolina General Statute 14-315.1 “Storage of firearms to protect minors.”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>
                <a:solidFill>
                  <a:schemeClr val="bg1"/>
                </a:solidFill>
              </a:rPr>
              <a:t>List the “Four Cardinal Rules for Safe Gun Handling.”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>
                <a:solidFill>
                  <a:schemeClr val="bg1"/>
                </a:solidFill>
              </a:rPr>
              <a:t>Demonstrate how to safely store a handgun.</a:t>
            </a:r>
          </a:p>
        </p:txBody>
      </p:sp>
      <p:pic>
        <p:nvPicPr>
          <p:cNvPr id="9219" name="Picture 3" descr="Z2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781800"/>
            <a:ext cx="1928813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Ccm009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971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swirl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Bswirl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88413"/>
            <a:ext cx="68580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304800" y="1219200"/>
            <a:ext cx="655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3600">
                <a:solidFill>
                  <a:srgbClr val="3366FF"/>
                </a:solidFill>
              </a:rPr>
              <a:t>Safety    Safety    Safety    Safety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457200" y="2667000"/>
            <a:ext cx="5791200" cy="521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400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altLang="en-US" sz="480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Think Safe!</a:t>
            </a:r>
          </a:p>
          <a:p>
            <a:pPr>
              <a:spcBef>
                <a:spcPct val="50000"/>
              </a:spcBef>
              <a:defRPr/>
            </a:pPr>
            <a:endParaRPr lang="en-US" altLang="en-US" sz="480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480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Act Safe!</a:t>
            </a:r>
          </a:p>
          <a:p>
            <a:pPr>
              <a:spcBef>
                <a:spcPct val="50000"/>
              </a:spcBef>
              <a:defRPr/>
            </a:pPr>
            <a:endParaRPr lang="en-US" altLang="en-US" sz="480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480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Be Safe!</a:t>
            </a:r>
          </a:p>
        </p:txBody>
      </p:sp>
      <p:pic>
        <p:nvPicPr>
          <p:cNvPr id="10246" name="Picture 7" descr="Dey000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43400"/>
            <a:ext cx="1292225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8" descr="Dey000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324600"/>
            <a:ext cx="136525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0" descr="Dey000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1292225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914400" y="0"/>
            <a:ext cx="533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3600" u="sng" dirty="0">
                <a:solidFill>
                  <a:schemeClr val="bg1"/>
                </a:solidFill>
              </a:rPr>
              <a:t>Four Cardinal Rules For                                 Safe Gun Handling</a:t>
            </a:r>
            <a:r>
              <a:rPr lang="en-US" altLang="en-US" sz="3600" dirty="0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228600" y="1905000"/>
            <a:ext cx="6400800" cy="6463308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dirty="0">
                <a:solidFill>
                  <a:schemeClr val="bg1"/>
                </a:solidFill>
              </a:rPr>
              <a:t>Treat every weapon as if it were loaded.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dirty="0">
                <a:solidFill>
                  <a:schemeClr val="bg1"/>
                </a:solidFill>
              </a:rPr>
              <a:t>Always point the muzzle in a safe direction.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dirty="0">
                <a:solidFill>
                  <a:schemeClr val="bg1"/>
                </a:solidFill>
              </a:rPr>
              <a:t>Keep your finger outside the trigger guard until you are ON TARGET and HAVE DECIDED to FIRE!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dirty="0">
                <a:solidFill>
                  <a:schemeClr val="bg1"/>
                </a:solidFill>
              </a:rPr>
              <a:t>Be sure of your target and what’s around and beyond it!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kh00087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227138"/>
            <a:ext cx="4672013" cy="668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609600" y="914400"/>
            <a:ext cx="4724400" cy="741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4800">
                <a:solidFill>
                  <a:schemeClr val="bg1"/>
                </a:solidFill>
              </a:rPr>
              <a:t>Remember !!!!!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sz="480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4800">
                <a:solidFill>
                  <a:schemeClr val="bg1"/>
                </a:solidFill>
              </a:rPr>
              <a:t>		ALWAYS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sz="480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4800">
                <a:solidFill>
                  <a:schemeClr val="bg1"/>
                </a:solidFill>
              </a:rPr>
              <a:t>		CHECK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4800">
                <a:solidFill>
                  <a:schemeClr val="bg1"/>
                </a:solidFill>
              </a:rPr>
              <a:t>		    the	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4800">
                <a:solidFill>
                  <a:schemeClr val="bg1"/>
                </a:solidFill>
              </a:rPr>
              <a:t>	    WEAPON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304800"/>
            <a:ext cx="6629400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   “Storage of Firearms to Protect Minors”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N.C. General Statute 14-315.1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228600" y="2133600"/>
            <a:ext cx="609600" cy="485775"/>
          </a:xfrm>
          <a:custGeom>
            <a:avLst/>
            <a:gdLst>
              <a:gd name="T0" fmla="*/ 12903200 w 21600"/>
              <a:gd name="T1" fmla="*/ 0 h 21600"/>
              <a:gd name="T2" fmla="*/ 0 w 21600"/>
              <a:gd name="T3" fmla="*/ 5462450 h 21600"/>
              <a:gd name="T4" fmla="*/ 12903200 w 21600"/>
              <a:gd name="T5" fmla="*/ 10924877 h 21600"/>
              <a:gd name="T6" fmla="*/ 17204267 w 21600"/>
              <a:gd name="T7" fmla="*/ 54624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62000" y="2133600"/>
            <a:ext cx="6096000" cy="634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i="0" dirty="0">
                <a:solidFill>
                  <a:schemeClr val="bg1"/>
                </a:solidFill>
              </a:rPr>
              <a:t>If the minor gains access to a firearm without the lawful permission of the minor’s parents or a person having charge of the minor, and the minor: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sz="2800" i="0" dirty="0">
                <a:solidFill>
                  <a:schemeClr val="bg1"/>
                </a:solidFill>
              </a:rPr>
              <a:t>	Possesses it on educational property, or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sz="2800" i="0" dirty="0">
                <a:solidFill>
                  <a:schemeClr val="bg1"/>
                </a:solidFill>
              </a:rPr>
              <a:t>	Exhibits it in a public place, or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sz="2800" i="0" dirty="0">
                <a:solidFill>
                  <a:schemeClr val="bg1"/>
                </a:solidFill>
              </a:rPr>
              <a:t>	Causes personal injury or death 	not in self-defense, or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sz="2800" i="0" dirty="0">
                <a:solidFill>
                  <a:schemeClr val="bg1"/>
                </a:solidFill>
              </a:rPr>
              <a:t>	Uses it in the commission of a crime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i="0" dirty="0">
                <a:solidFill>
                  <a:schemeClr val="bg1"/>
                </a:solidFill>
              </a:rPr>
              <a:t>The person who owns the firearm may be guilty of a Class 1 Misdemeanor.</a:t>
            </a: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228600" y="7924800"/>
            <a:ext cx="609600" cy="485775"/>
          </a:xfrm>
          <a:custGeom>
            <a:avLst/>
            <a:gdLst>
              <a:gd name="T0" fmla="*/ 12903200 w 21600"/>
              <a:gd name="T1" fmla="*/ 0 h 21600"/>
              <a:gd name="T2" fmla="*/ 0 w 21600"/>
              <a:gd name="T3" fmla="*/ 5462450 h 21600"/>
              <a:gd name="T4" fmla="*/ 12903200 w 21600"/>
              <a:gd name="T5" fmla="*/ 10924877 h 21600"/>
              <a:gd name="T6" fmla="*/ 17204267 w 21600"/>
              <a:gd name="T7" fmla="*/ 54624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gunpho~1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5535613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0" y="685800"/>
            <a:ext cx="6858000" cy="765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chemeClr val="bg1"/>
                </a:solidFill>
              </a:rPr>
              <a:t>Handgun Operation &amp; Maintenance  Training Objectives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3200">
                <a:solidFill>
                  <a:schemeClr val="bg1"/>
                </a:solidFill>
              </a:rPr>
              <a:t>Describe the nomenclature of the revolver.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3200">
                <a:solidFill>
                  <a:schemeClr val="bg1"/>
                </a:solidFill>
              </a:rPr>
              <a:t>Describe the nomenclature of the semiautomatic handgun.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3200">
                <a:solidFill>
                  <a:schemeClr val="bg1"/>
                </a:solidFill>
              </a:rPr>
              <a:t>Demonstrate how to safely load and unload the revolver and semiautomatic handgun.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3200">
                <a:solidFill>
                  <a:schemeClr val="bg1"/>
                </a:solidFill>
              </a:rPr>
              <a:t>Describe the cycle of operation of the semiautomatic handgun.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3200">
                <a:solidFill>
                  <a:schemeClr val="bg1"/>
                </a:solidFill>
              </a:rPr>
              <a:t>Demonstrate how to clean and inspect the handgun.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gunpho~1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5535613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0" y="685800"/>
            <a:ext cx="6858000" cy="723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chemeClr val="bg1"/>
                </a:solidFill>
              </a:rPr>
              <a:t>Cycle of Operation</a:t>
            </a:r>
          </a:p>
          <a:p>
            <a:pPr algn="ctr">
              <a:spcBef>
                <a:spcPct val="50000"/>
              </a:spcBef>
            </a:pPr>
            <a:endParaRPr lang="en-US" altLang="en-US" sz="32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3200" dirty="0">
                <a:solidFill>
                  <a:schemeClr val="bg1"/>
                </a:solidFill>
              </a:rPr>
              <a:t>Feeding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3200" dirty="0">
                <a:solidFill>
                  <a:schemeClr val="bg1"/>
                </a:solidFill>
              </a:rPr>
              <a:t>Chambering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3200" dirty="0">
                <a:solidFill>
                  <a:schemeClr val="bg1"/>
                </a:solidFill>
              </a:rPr>
              <a:t>Locking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3200" dirty="0">
                <a:solidFill>
                  <a:schemeClr val="bg1"/>
                </a:solidFill>
              </a:rPr>
              <a:t>Firing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3200" dirty="0">
                <a:solidFill>
                  <a:schemeClr val="bg1"/>
                </a:solidFill>
              </a:rPr>
              <a:t>Unlocking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3200" dirty="0">
                <a:solidFill>
                  <a:schemeClr val="bg1"/>
                </a:solidFill>
              </a:rPr>
              <a:t>Extracting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3200" dirty="0">
                <a:solidFill>
                  <a:schemeClr val="bg1"/>
                </a:solidFill>
              </a:rPr>
              <a:t>Ejecting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3200" dirty="0">
                <a:solidFill>
                  <a:schemeClr val="bg1"/>
                </a:solidFill>
              </a:rPr>
              <a:t>Cocking</a:t>
            </a:r>
          </a:p>
        </p:txBody>
      </p:sp>
    </p:spTree>
    <p:extLst>
      <p:ext uri="{BB962C8B-B14F-4D97-AF65-F5344CB8AC3E}">
        <p14:creationId xmlns:p14="http://schemas.microsoft.com/office/powerpoint/2010/main" val="759315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Weapn014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3657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0" y="381000"/>
            <a:ext cx="6629400" cy="723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Marksmanship Fundamentals Training Objectives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sz="3600">
                <a:solidFill>
                  <a:schemeClr val="bg1"/>
                </a:solidFill>
              </a:rPr>
              <a:t>List the four steps of the draw.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sz="3600">
                <a:solidFill>
                  <a:schemeClr val="bg1"/>
                </a:solidFill>
              </a:rPr>
              <a:t>Demonstrate the proper one-hand and two-hand grip.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sz="3600">
                <a:solidFill>
                  <a:schemeClr val="bg1"/>
                </a:solidFill>
              </a:rPr>
              <a:t>Demonstrate two stances.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sz="3600">
                <a:solidFill>
                  <a:schemeClr val="bg1"/>
                </a:solidFill>
              </a:rPr>
              <a:t>Define Sight Alignment.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sz="3600">
                <a:solidFill>
                  <a:schemeClr val="bg1"/>
                </a:solidFill>
              </a:rPr>
              <a:t>Define Sight Picture.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sz="3600">
                <a:solidFill>
                  <a:schemeClr val="bg1"/>
                </a:solidFill>
              </a:rPr>
              <a:t>Describe in writing how to perform a malfunction drill.</a:t>
            </a:r>
          </a:p>
        </p:txBody>
      </p:sp>
    </p:spTree>
    <p:extLst>
      <p:ext uri="{BB962C8B-B14F-4D97-AF65-F5344CB8AC3E}">
        <p14:creationId xmlns:p14="http://schemas.microsoft.com/office/powerpoint/2010/main" val="3259668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mb50055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8" y="2800350"/>
            <a:ext cx="2498725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066800" y="533400"/>
            <a:ext cx="5181600" cy="778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Four Steps to DRAW!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>
                <a:solidFill>
                  <a:schemeClr val="bg1"/>
                </a:solidFill>
              </a:rPr>
              <a:t>Establish the master grip.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>
                <a:solidFill>
                  <a:schemeClr val="bg1"/>
                </a:solidFill>
              </a:rPr>
              <a:t>Clear the holster.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>
                <a:solidFill>
                  <a:schemeClr val="bg1"/>
                </a:solidFill>
              </a:rPr>
              <a:t>Weapon is brought to the center line of the body.  Two hands can come together at this point to establish a good two-handed grip.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>
                <a:solidFill>
                  <a:schemeClr val="bg1"/>
                </a:solidFill>
              </a:rPr>
              <a:t>Extend towards the target.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4F56F-55B8-85B5-EAE8-6904409C8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C95F5-A71B-F71B-8189-31C2F3D25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342900" indent="-342900">
              <a:buAutoNum type="arabicPeriod"/>
            </a:pPr>
            <a:r>
              <a:rPr lang="en-US" sz="2000" dirty="0"/>
              <a:t>Discuss the provision of NCGS 74C as it pertains to the armed security officer.</a:t>
            </a:r>
          </a:p>
          <a:p>
            <a:pPr marL="342900" indent="-342900">
              <a:buAutoNum type="arabicPeriod"/>
            </a:pPr>
            <a:r>
              <a:rPr lang="en-US" sz="2000" dirty="0"/>
              <a:t>Describe in writing and demonstrate the proper methods for cleaning and inspecting the service handgun.</a:t>
            </a:r>
          </a:p>
          <a:p>
            <a:pPr marL="342900" indent="-342900">
              <a:buAutoNum type="arabicPeriod"/>
            </a:pPr>
            <a:r>
              <a:rPr lang="en-US" sz="2000" dirty="0"/>
              <a:t>Demonstrate the ability to quickly but safely draw a handgun and/or shoulder a shotgun (shotgun training only)</a:t>
            </a:r>
          </a:p>
          <a:p>
            <a:pPr marL="342900" indent="-342900">
              <a:buAutoNum type="arabicPeriod"/>
            </a:pPr>
            <a:r>
              <a:rPr lang="en-US" sz="2000" dirty="0"/>
              <a:t>Attain a qualifying score of at least 80 percent accuracy on the approved courses of fire.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1227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Cmb50048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14600"/>
            <a:ext cx="2838450" cy="537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228600" y="533400"/>
            <a:ext cx="617220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u="sng">
                <a:solidFill>
                  <a:schemeClr val="bg1"/>
                </a:solidFill>
              </a:rPr>
              <a:t>Marksmanship Fundamentals</a:t>
            </a:r>
          </a:p>
          <a:p>
            <a:pPr algn="ctr">
              <a:spcBef>
                <a:spcPct val="50000"/>
              </a:spcBef>
              <a:buFontTx/>
              <a:buAutoNum type="arabicPeriod"/>
            </a:pPr>
            <a:r>
              <a:rPr lang="en-US" altLang="en-US">
                <a:solidFill>
                  <a:schemeClr val="bg1"/>
                </a:solidFill>
              </a:rPr>
              <a:t>Grip</a:t>
            </a:r>
          </a:p>
          <a:p>
            <a:pPr algn="ctr">
              <a:spcBef>
                <a:spcPct val="50000"/>
              </a:spcBef>
              <a:buFontTx/>
              <a:buAutoNum type="arabicPeriod"/>
            </a:pPr>
            <a:r>
              <a:rPr lang="en-US" altLang="en-US">
                <a:solidFill>
                  <a:schemeClr val="bg1"/>
                </a:solidFill>
              </a:rPr>
              <a:t>Sighting (Alignment &amp; Picture)</a:t>
            </a:r>
          </a:p>
          <a:p>
            <a:pPr algn="ctr">
              <a:spcBef>
                <a:spcPct val="50000"/>
              </a:spcBef>
              <a:buFontTx/>
              <a:buAutoNum type="arabicPeriod"/>
            </a:pPr>
            <a:r>
              <a:rPr lang="en-US" altLang="en-US">
                <a:solidFill>
                  <a:schemeClr val="bg1"/>
                </a:solidFill>
              </a:rPr>
              <a:t>Breath Control</a:t>
            </a:r>
          </a:p>
          <a:p>
            <a:pPr algn="ctr">
              <a:spcBef>
                <a:spcPct val="50000"/>
              </a:spcBef>
              <a:buFontTx/>
              <a:buAutoNum type="arabicPeriod"/>
            </a:pPr>
            <a:r>
              <a:rPr lang="en-US" altLang="en-US">
                <a:solidFill>
                  <a:schemeClr val="bg1"/>
                </a:solidFill>
              </a:rPr>
              <a:t>Trigger Manipulation</a:t>
            </a:r>
          </a:p>
          <a:p>
            <a:pPr algn="ctr">
              <a:spcBef>
                <a:spcPct val="50000"/>
              </a:spcBef>
              <a:buFontTx/>
              <a:buAutoNum type="arabicPeriod"/>
            </a:pPr>
            <a:r>
              <a:rPr lang="en-US" altLang="en-US">
                <a:solidFill>
                  <a:schemeClr val="bg1"/>
                </a:solidFill>
              </a:rPr>
              <a:t>Stance</a:t>
            </a:r>
          </a:p>
          <a:p>
            <a:pPr algn="ctr">
              <a:spcBef>
                <a:spcPct val="50000"/>
              </a:spcBef>
              <a:buFontTx/>
              <a:buAutoNum type="arabicPeriod"/>
            </a:pPr>
            <a:r>
              <a:rPr lang="en-US" altLang="en-US">
                <a:solidFill>
                  <a:schemeClr val="bg1"/>
                </a:solidFill>
              </a:rPr>
              <a:t>Follow Through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Cmb50048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14600"/>
            <a:ext cx="2838450" cy="537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228600" y="533400"/>
            <a:ext cx="6172200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en-US" altLang="en-US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en-US" sz="4400" dirty="0">
                <a:solidFill>
                  <a:schemeClr val="bg1"/>
                </a:solidFill>
              </a:rPr>
              <a:t>TAP</a:t>
            </a:r>
          </a:p>
          <a:p>
            <a:pPr algn="ctr">
              <a:spcBef>
                <a:spcPct val="50000"/>
              </a:spcBef>
            </a:pPr>
            <a:endParaRPr lang="en-US" altLang="en-US" sz="4400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en-US" sz="4400" dirty="0">
                <a:solidFill>
                  <a:schemeClr val="bg1"/>
                </a:solidFill>
              </a:rPr>
              <a:t>RACK</a:t>
            </a:r>
          </a:p>
          <a:p>
            <a:pPr algn="ctr">
              <a:spcBef>
                <a:spcPct val="50000"/>
              </a:spcBef>
            </a:pPr>
            <a:endParaRPr lang="en-US" altLang="en-US" sz="4400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en-US" sz="4400" dirty="0">
                <a:solidFill>
                  <a:schemeClr val="bg1"/>
                </a:solidFill>
              </a:rPr>
              <a:t>READY</a:t>
            </a:r>
          </a:p>
        </p:txBody>
      </p:sp>
    </p:spTree>
    <p:extLst>
      <p:ext uri="{BB962C8B-B14F-4D97-AF65-F5344CB8AC3E}">
        <p14:creationId xmlns:p14="http://schemas.microsoft.com/office/powerpoint/2010/main" val="604705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28600" y="1524000"/>
            <a:ext cx="6172200" cy="695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Night Firing                  Training Objectives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>
                <a:solidFill>
                  <a:schemeClr val="bg1"/>
                </a:solidFill>
              </a:rPr>
              <a:t>Describe in writing the “Operational Philosophy” of night firing.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>
                <a:solidFill>
                  <a:schemeClr val="bg1"/>
                </a:solidFill>
              </a:rPr>
              <a:t>Demonstrate two methods of employing the flashlight while firing the handgun.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>
                <a:solidFill>
                  <a:schemeClr val="bg1"/>
                </a:solidFill>
              </a:rPr>
              <a:t>Successfully complete a night qualification course with a score of 80% or better.</a:t>
            </a:r>
          </a:p>
        </p:txBody>
      </p:sp>
      <p:pic>
        <p:nvPicPr>
          <p:cNvPr id="18435" name="Picture 3" descr="Hh068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800"/>
            <a:ext cx="20050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D5955-C7DF-3DB4-732A-C5AF4AE3F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66"/>
                </a:solidFill>
              </a:rPr>
              <a:t>Flashlight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DA586-2B07-42A5-F73F-E4CBA95810E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FF66"/>
                </a:solidFill>
              </a:rPr>
              <a:t>Harries</a:t>
            </a:r>
          </a:p>
          <a:p>
            <a:r>
              <a:rPr lang="en-US" sz="2800" dirty="0">
                <a:solidFill>
                  <a:srgbClr val="FFFF66"/>
                </a:solidFill>
              </a:rPr>
              <a:t>Modified Harries</a:t>
            </a:r>
          </a:p>
          <a:p>
            <a:r>
              <a:rPr lang="en-US" sz="2800" dirty="0" err="1">
                <a:solidFill>
                  <a:srgbClr val="FFFF66"/>
                </a:solidFill>
              </a:rPr>
              <a:t>Ayoob</a:t>
            </a:r>
            <a:endParaRPr lang="en-US" sz="2800" dirty="0">
              <a:solidFill>
                <a:srgbClr val="FFFF66"/>
              </a:solidFill>
            </a:endParaRPr>
          </a:p>
          <a:p>
            <a:r>
              <a:rPr lang="en-US" sz="2800" dirty="0">
                <a:solidFill>
                  <a:srgbClr val="FFFF66"/>
                </a:solidFill>
              </a:rPr>
              <a:t>Chapman</a:t>
            </a:r>
          </a:p>
          <a:p>
            <a:r>
              <a:rPr lang="en-US" sz="2800" dirty="0">
                <a:solidFill>
                  <a:srgbClr val="FFFF66"/>
                </a:solidFill>
              </a:rPr>
              <a:t>Overhand</a:t>
            </a:r>
          </a:p>
          <a:p>
            <a:r>
              <a:rPr lang="en-US" sz="2800" dirty="0">
                <a:solidFill>
                  <a:srgbClr val="FFFF66"/>
                </a:solidFill>
              </a:rPr>
              <a:t>Stacked Support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1FBF26-F817-5FA8-31BB-0D936DF80D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33800" y="6553200"/>
            <a:ext cx="2847975" cy="149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25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Cmb5005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440690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457200" y="533400"/>
            <a:ext cx="5867400" cy="723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   Encounter Techniques Training Objectives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>
                <a:solidFill>
                  <a:schemeClr val="bg1"/>
                </a:solidFill>
              </a:rPr>
              <a:t>Describe in writing the difference between cover and concealment.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>
                <a:solidFill>
                  <a:schemeClr val="bg1"/>
                </a:solidFill>
              </a:rPr>
              <a:t>List the four colors of the mental conditioning color code system.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>
                <a:solidFill>
                  <a:schemeClr val="bg1"/>
                </a:solidFill>
              </a:rPr>
              <a:t>Demonstrate how to fire from behind a barricade.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Cmb50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8"/>
          <a:stretch>
            <a:fillRect/>
          </a:stretch>
        </p:blipFill>
        <p:spPr bwMode="auto">
          <a:xfrm>
            <a:off x="2590800" y="5638800"/>
            <a:ext cx="153035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525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Cover vs. Concealment</a:t>
            </a:r>
          </a:p>
        </p:txBody>
      </p:sp>
      <p:pic>
        <p:nvPicPr>
          <p:cNvPr id="21508" name="Picture 3" descr="Cmb500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" b="9818"/>
          <a:stretch>
            <a:fillRect/>
          </a:stretch>
        </p:blipFill>
        <p:spPr bwMode="auto">
          <a:xfrm>
            <a:off x="1600200" y="1752600"/>
            <a:ext cx="4343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981200" y="4724400"/>
            <a:ext cx="441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3600">
                <a:solidFill>
                  <a:srgbClr val="CC3300"/>
                </a:solidFill>
              </a:rPr>
              <a:t>Cover PROTECTS!</a:t>
            </a:r>
          </a:p>
        </p:txBody>
      </p:sp>
      <p:pic>
        <p:nvPicPr>
          <p:cNvPr id="21510" name="Picture 5" descr="Chl0006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19800"/>
            <a:ext cx="255270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457200" y="8153400"/>
            <a:ext cx="426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3600">
                <a:solidFill>
                  <a:srgbClr val="CC3300"/>
                </a:solidFill>
              </a:rPr>
              <a:t>Concealment Hides!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533400" y="304800"/>
            <a:ext cx="59436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96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r>
              <a:rPr lang="en-US" altLang="en-US" sz="60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54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Basics of     Survival Shooting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57200" y="3048000"/>
            <a:ext cx="5791200" cy="138747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4000" i="0">
                <a:solidFill>
                  <a:schemeClr val="bg1"/>
                </a:solidFill>
              </a:rPr>
              <a:t>Weapon must be presented quickly!!!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57200" y="4953000"/>
            <a:ext cx="5943600" cy="138747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4000" i="0">
                <a:solidFill>
                  <a:schemeClr val="bg1"/>
                </a:solidFill>
              </a:rPr>
              <a:t>Weapon must be held the same way for each shot!!!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81000" y="6858000"/>
            <a:ext cx="6019800" cy="138747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4000" i="0">
                <a:solidFill>
                  <a:schemeClr val="bg1"/>
                </a:solidFill>
              </a:rPr>
              <a:t>Weapon must be held still while the shot is fired!!!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Cmb5005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440690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457200" y="533400"/>
            <a:ext cx="5867400" cy="683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chemeClr val="bg1"/>
                </a:solidFill>
              </a:rPr>
              <a:t>   Mental Conditioning</a:t>
            </a:r>
          </a:p>
          <a:p>
            <a:pPr algn="ctr">
              <a:spcBef>
                <a:spcPct val="50000"/>
              </a:spcBef>
            </a:pPr>
            <a:endParaRPr lang="en-US" altLang="en-US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en-US" altLang="en-US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4000" dirty="0">
                <a:solidFill>
                  <a:schemeClr val="bg1"/>
                </a:solidFill>
              </a:rPr>
              <a:t>Condition White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4000" dirty="0">
                <a:solidFill>
                  <a:schemeClr val="bg1"/>
                </a:solidFill>
              </a:rPr>
              <a:t>Condition </a:t>
            </a:r>
            <a:r>
              <a:rPr lang="en-US" altLang="en-US" sz="4000" dirty="0">
                <a:solidFill>
                  <a:srgbClr val="FFFF66"/>
                </a:solidFill>
              </a:rPr>
              <a:t>Yellow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4000" dirty="0">
                <a:solidFill>
                  <a:schemeClr val="bg1"/>
                </a:solidFill>
              </a:rPr>
              <a:t>Condition </a:t>
            </a:r>
            <a:r>
              <a:rPr lang="en-US" altLang="en-US" sz="4000" dirty="0">
                <a:solidFill>
                  <a:srgbClr val="FFC000"/>
                </a:solidFill>
              </a:rPr>
              <a:t>Orange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4000" dirty="0">
                <a:solidFill>
                  <a:schemeClr val="bg1"/>
                </a:solidFill>
              </a:rPr>
              <a:t>Condition </a:t>
            </a:r>
            <a:r>
              <a:rPr lang="en-US" altLang="en-US" sz="4000" dirty="0">
                <a:solidFill>
                  <a:srgbClr val="FF0000"/>
                </a:solidFill>
              </a:rPr>
              <a:t>Red</a:t>
            </a:r>
          </a:p>
          <a:p>
            <a:pPr marL="0" indent="0">
              <a:spcBef>
                <a:spcPct val="50000"/>
              </a:spcBef>
            </a:pPr>
            <a:endParaRPr lang="en-US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700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E9352-9BBE-70BB-F6C7-52C3D8D5F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PPSB Courses of Fire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476D07-521E-0EF9-D94C-7236CC0871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350" y="3222890"/>
            <a:ext cx="5822950" cy="358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54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4F56F-55B8-85B5-EAE8-6904409C8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C95F5-A71B-F71B-8189-31C2F3D25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342900" indent="-342900">
              <a:buAutoNum type="arabicPeriod" startAt="5"/>
            </a:pPr>
            <a:r>
              <a:rPr lang="en-US" sz="1800" dirty="0"/>
              <a:t>Demonstrate 2 methods of utilizing the flashlight while firing the handgun.</a:t>
            </a:r>
          </a:p>
          <a:p>
            <a:pPr marL="342900" indent="-342900">
              <a:buAutoNum type="arabicPeriod" startAt="5"/>
            </a:pPr>
            <a:r>
              <a:rPr lang="en-US" sz="1800" dirty="0"/>
              <a:t>Describe in writing the difference between cover and concealment.</a:t>
            </a:r>
          </a:p>
          <a:p>
            <a:pPr marL="342900" indent="-342900">
              <a:buAutoNum type="arabicPeriod" startAt="5"/>
            </a:pPr>
            <a:r>
              <a:rPr lang="en-US" sz="1800" dirty="0"/>
              <a:t>Describe in writing sight alignment and sight picture.</a:t>
            </a:r>
          </a:p>
          <a:p>
            <a:pPr marL="342900" indent="-342900">
              <a:buAutoNum type="arabicPeriod" startAt="5"/>
            </a:pPr>
            <a:r>
              <a:rPr lang="en-US" sz="1800" dirty="0"/>
              <a:t>List the four (4) functional tasks that the security officer must be able to perform under low light conditions.</a:t>
            </a:r>
          </a:p>
          <a:p>
            <a:pPr marL="342900" indent="-342900">
              <a:buAutoNum type="arabicPeriod" startAt="5"/>
            </a:pPr>
            <a:r>
              <a:rPr lang="en-US" sz="1800" dirty="0"/>
              <a:t>Demonstrate how to combat load the shotgun (Shotgun training only)</a:t>
            </a:r>
          </a:p>
          <a:p>
            <a:pPr marL="342900" indent="-342900">
              <a:buAutoNum type="arabicPeriod" startAt="5"/>
            </a:pPr>
            <a:r>
              <a:rPr lang="en-US" sz="1800" dirty="0"/>
              <a:t>Explain the color code system of Mental Conditioning.</a:t>
            </a:r>
          </a:p>
          <a:p>
            <a:pPr marL="342900" indent="-342900">
              <a:buAutoNum type="arabicPeriod" startAt="5"/>
            </a:pPr>
            <a:r>
              <a:rPr lang="en-US" sz="1800" dirty="0"/>
              <a:t>Demonstrate how to safely secure a handgun.</a:t>
            </a:r>
          </a:p>
        </p:txBody>
      </p:sp>
    </p:spTree>
    <p:extLst>
      <p:ext uri="{BB962C8B-B14F-4D97-AF65-F5344CB8AC3E}">
        <p14:creationId xmlns:p14="http://schemas.microsoft.com/office/powerpoint/2010/main" val="758619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471488" y="486834"/>
            <a:ext cx="5915025" cy="176741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5143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None/>
            </a:pPr>
            <a:endParaRPr lang="en-US" altLang="en-US" sz="2475" kern="1200" dirty="0">
              <a:latin typeface="+mj-lt"/>
              <a:ea typeface="+mj-ea"/>
              <a:cs typeface="+mj-cs"/>
            </a:endParaRPr>
          </a:p>
          <a:p>
            <a:pPr defTabSz="5143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en-US" altLang="en-US" sz="2475" kern="1200" dirty="0">
                <a:latin typeface="+mj-lt"/>
                <a:ea typeface="+mj-ea"/>
                <a:cs typeface="+mj-cs"/>
              </a:rPr>
              <a:t>PPSB Legal Issues</a:t>
            </a:r>
          </a:p>
          <a:p>
            <a:pPr defTabSz="5143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en-US" altLang="en-US" sz="2475" kern="1200" dirty="0">
                <a:latin typeface="+mj-lt"/>
                <a:ea typeface="+mj-ea"/>
                <a:cs typeface="+mj-cs"/>
              </a:rPr>
              <a:t>Training Objectives</a:t>
            </a:r>
          </a:p>
        </p:txBody>
      </p:sp>
      <p:pic>
        <p:nvPicPr>
          <p:cNvPr id="4098" name="Picture 10" descr="Clv00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488" y="3877734"/>
            <a:ext cx="2914650" cy="2914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3471863" y="2434167"/>
            <a:ext cx="2914650" cy="58017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514350" indent="-51435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128588" indent="-128588" defTabSz="514350">
              <a:lnSpc>
                <a:spcPct val="90000"/>
              </a:lnSpc>
              <a:spcBef>
                <a:spcPts val="563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575">
                <a:latin typeface="+mn-lt"/>
              </a:rPr>
              <a:t>Discuss “Justified Self-Defense.”</a:t>
            </a:r>
          </a:p>
          <a:p>
            <a:pPr marL="128588" indent="-128588" defTabSz="514350">
              <a:lnSpc>
                <a:spcPct val="90000"/>
              </a:lnSpc>
              <a:spcBef>
                <a:spcPts val="563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575">
                <a:latin typeface="+mn-lt"/>
              </a:rPr>
              <a:t>Discuss when an armed security officer may use deadly force.</a:t>
            </a:r>
          </a:p>
          <a:p>
            <a:pPr marL="128588" indent="-128588" defTabSz="514350">
              <a:lnSpc>
                <a:spcPct val="90000"/>
              </a:lnSpc>
              <a:spcBef>
                <a:spcPts val="563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575">
                <a:latin typeface="+mn-lt"/>
              </a:rPr>
              <a:t>List five areas where the carrying of a concealed weapon is prohibited.</a:t>
            </a:r>
          </a:p>
          <a:p>
            <a:pPr marL="128588" indent="-128588" defTabSz="514350">
              <a:lnSpc>
                <a:spcPct val="90000"/>
              </a:lnSpc>
              <a:spcBef>
                <a:spcPts val="563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575">
                <a:latin typeface="+mn-lt"/>
              </a:rPr>
              <a:t>Discuss the provisions of N.C General Statute 74C as it pertains to an armed security officer.</a:t>
            </a:r>
          </a:p>
          <a:p>
            <a:pPr marL="128588" indent="-128588" defTabSz="514350">
              <a:lnSpc>
                <a:spcPct val="90000"/>
              </a:lnSpc>
              <a:spcBef>
                <a:spcPts val="563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575">
                <a:latin typeface="+mn-lt"/>
              </a:rPr>
              <a:t>Discuss the training requirements of an armed security officer.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scales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819400"/>
            <a:ext cx="47625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304800"/>
            <a:ext cx="6858000" cy="747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i="0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Justified Self-Defense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person actually believes that deadly force is necessary to prevent an imminent threat of death, great bodily harm, or sexual assault, and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facts and circumstances prompting that belief would cause a person of ordinary firmness to agree, and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person using deadly force was not an instigator or aggressor who voluntarily provoked, entered, or continued the conflict leading to deadly force, and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Force was not excessive…greater than reasonably needed to overcome the threat posed by a hostile aggressor.</a:t>
            </a:r>
            <a:endParaRPr lang="en-US" altLang="en-US" sz="32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mb000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697538"/>
            <a:ext cx="3521075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457200" y="762000"/>
            <a:ext cx="6400800" cy="53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3600" i="0">
                <a:solidFill>
                  <a:schemeClr val="bg1"/>
                </a:solidFill>
              </a:rPr>
              <a:t>Protection of Property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3600" b="0" i="0">
                <a:solidFill>
                  <a:schemeClr val="bg1"/>
                </a:solidFill>
              </a:rPr>
              <a:t>Under </a:t>
            </a:r>
            <a:r>
              <a:rPr lang="en-US" altLang="en-US" sz="3600" u="sng">
                <a:solidFill>
                  <a:schemeClr val="bg1"/>
                </a:solidFill>
              </a:rPr>
              <a:t>NO</a:t>
            </a:r>
            <a:r>
              <a:rPr lang="en-US" altLang="en-US" sz="3600" b="0" i="0">
                <a:solidFill>
                  <a:schemeClr val="bg1"/>
                </a:solidFill>
              </a:rPr>
              <a:t> Circumstances can </a:t>
            </a:r>
            <a:r>
              <a:rPr lang="en-US" altLang="en-US" sz="3600" i="0">
                <a:solidFill>
                  <a:schemeClr val="bg1"/>
                </a:solidFill>
              </a:rPr>
              <a:t>DEADLY FORCE</a:t>
            </a:r>
            <a:r>
              <a:rPr lang="en-US" altLang="en-US" sz="3600" b="0" i="0">
                <a:solidFill>
                  <a:schemeClr val="bg1"/>
                </a:solidFill>
              </a:rPr>
              <a:t> Be used to </a:t>
            </a:r>
            <a:r>
              <a:rPr lang="en-US" altLang="en-US" sz="3600" i="0">
                <a:solidFill>
                  <a:schemeClr val="bg1"/>
                </a:solidFill>
              </a:rPr>
              <a:t>PROTECT PROPERTY</a:t>
            </a:r>
            <a:r>
              <a:rPr lang="en-US" altLang="en-US" sz="3600" b="0" i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3600" b="0" i="0">
                <a:solidFill>
                  <a:schemeClr val="bg1"/>
                </a:solidFill>
              </a:rPr>
              <a:t>Deadly Force </a:t>
            </a:r>
            <a:r>
              <a:rPr lang="en-US" altLang="en-US" sz="3600" u="sng">
                <a:solidFill>
                  <a:schemeClr val="bg1"/>
                </a:solidFill>
              </a:rPr>
              <a:t>CANNO</a:t>
            </a:r>
            <a:r>
              <a:rPr lang="en-US" altLang="en-US" sz="3600" b="0" i="0">
                <a:solidFill>
                  <a:schemeClr val="bg1"/>
                </a:solidFill>
              </a:rPr>
              <a:t>T be used to stop a </a:t>
            </a:r>
            <a:r>
              <a:rPr lang="en-US" altLang="en-US" sz="3600" i="0">
                <a:solidFill>
                  <a:schemeClr val="bg1"/>
                </a:solidFill>
              </a:rPr>
              <a:t>THIEF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3600" i="0" u="sng">
                <a:solidFill>
                  <a:schemeClr val="bg1"/>
                </a:solidFill>
              </a:rPr>
              <a:t>Before, During, or After the Theft!!!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FD2CE-4EAB-9B48-3980-4B267CDC26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ABILITY</a:t>
            </a:r>
            <a:br>
              <a:rPr lang="en-US" dirty="0"/>
            </a:br>
            <a:r>
              <a:rPr lang="en-US" dirty="0"/>
              <a:t>OPPORTUNITY</a:t>
            </a:r>
            <a:br>
              <a:rPr lang="en-US" dirty="0"/>
            </a:br>
            <a:r>
              <a:rPr lang="en-US" dirty="0"/>
              <a:t>JEOPARDY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CEE1BD-CF65-1892-1CA2-61A230F634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/>
              <a:t>Required Factors for an Officer to use force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1718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198DC-ADB8-B974-E7CF-19450C218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66"/>
                </a:solidFill>
              </a:rPr>
              <a:t>Use of Force Continuum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C353E-A190-6600-AC73-9E2A216DB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>
                <a:solidFill>
                  <a:srgbClr val="FFFF66"/>
                </a:solidFill>
              </a:rPr>
              <a:t>Presence        </a:t>
            </a:r>
          </a:p>
          <a:p>
            <a:endParaRPr lang="en-US" sz="2000" b="1" dirty="0">
              <a:solidFill>
                <a:srgbClr val="FFFF66"/>
              </a:solidFill>
            </a:endParaRPr>
          </a:p>
          <a:p>
            <a:r>
              <a:rPr lang="en-US" sz="2000" b="1" dirty="0">
                <a:solidFill>
                  <a:srgbClr val="FFFF66"/>
                </a:solidFill>
              </a:rPr>
              <a:t>Verbal</a:t>
            </a:r>
          </a:p>
          <a:p>
            <a:endParaRPr lang="en-US" sz="2000" b="1" dirty="0">
              <a:solidFill>
                <a:srgbClr val="FFFF66"/>
              </a:solidFill>
            </a:endParaRPr>
          </a:p>
          <a:p>
            <a:r>
              <a:rPr lang="en-US" sz="2000" b="1" dirty="0">
                <a:solidFill>
                  <a:srgbClr val="FFFF66"/>
                </a:solidFill>
              </a:rPr>
              <a:t>Soft Hand Control</a:t>
            </a:r>
          </a:p>
          <a:p>
            <a:endParaRPr lang="en-US" sz="2000" b="1" dirty="0">
              <a:solidFill>
                <a:srgbClr val="FFFF66"/>
              </a:solidFill>
            </a:endParaRPr>
          </a:p>
          <a:p>
            <a:r>
              <a:rPr lang="en-US" sz="2000" b="1" dirty="0">
                <a:solidFill>
                  <a:srgbClr val="FFFF66"/>
                </a:solidFill>
              </a:rPr>
              <a:t>Hard Hand Control</a:t>
            </a:r>
          </a:p>
          <a:p>
            <a:endParaRPr lang="en-US" sz="2000" b="1" dirty="0">
              <a:solidFill>
                <a:srgbClr val="FFFF66"/>
              </a:solidFill>
            </a:endParaRPr>
          </a:p>
          <a:p>
            <a:r>
              <a:rPr lang="en-US" sz="2000" b="1" dirty="0">
                <a:solidFill>
                  <a:srgbClr val="FFFF66"/>
                </a:solidFill>
              </a:rPr>
              <a:t>Chemical</a:t>
            </a:r>
          </a:p>
          <a:p>
            <a:endParaRPr lang="en-US" sz="2000" b="1" dirty="0">
              <a:solidFill>
                <a:srgbClr val="FFFF66"/>
              </a:solidFill>
            </a:endParaRPr>
          </a:p>
          <a:p>
            <a:r>
              <a:rPr lang="en-US" sz="2000" b="1" dirty="0">
                <a:solidFill>
                  <a:srgbClr val="FFFF66"/>
                </a:solidFill>
              </a:rPr>
              <a:t>Impact Weapons</a:t>
            </a:r>
          </a:p>
          <a:p>
            <a:endParaRPr lang="en-US" sz="2000" b="1" dirty="0">
              <a:solidFill>
                <a:srgbClr val="FFFF66"/>
              </a:solidFill>
            </a:endParaRPr>
          </a:p>
          <a:p>
            <a:r>
              <a:rPr lang="en-US" sz="2000" b="1" dirty="0">
                <a:solidFill>
                  <a:srgbClr val="FFFF66"/>
                </a:solidFill>
              </a:rPr>
              <a:t>Deadly Force</a:t>
            </a:r>
          </a:p>
        </p:txBody>
      </p:sp>
    </p:spTree>
    <p:extLst>
      <p:ext uri="{BB962C8B-B14F-4D97-AF65-F5344CB8AC3E}">
        <p14:creationId xmlns:p14="http://schemas.microsoft.com/office/powerpoint/2010/main" val="211963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er00010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762000" y="457200"/>
            <a:ext cx="5638800" cy="763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3600" i="0">
                <a:solidFill>
                  <a:schemeClr val="bg1"/>
                </a:solidFill>
              </a:rPr>
              <a:t>“Prohibited Carry Areas”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endParaRPr lang="en-US" altLang="en-US" sz="3600" i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ClrTx/>
            </a:pPr>
            <a:r>
              <a:rPr lang="en-US" altLang="en-US" i="0">
                <a:solidFill>
                  <a:schemeClr val="bg1"/>
                </a:solidFill>
              </a:rPr>
              <a:t>Where Owner Forbids Firearms.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i="0">
                <a:solidFill>
                  <a:schemeClr val="bg1"/>
                </a:solidFill>
              </a:rPr>
              <a:t>Educational Property.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i="0">
                <a:solidFill>
                  <a:schemeClr val="bg1"/>
                </a:solidFill>
              </a:rPr>
              <a:t>Assembly Where Admission is Charged.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i="0">
                <a:solidFill>
                  <a:schemeClr val="bg1"/>
                </a:solidFill>
              </a:rPr>
              <a:t>Where Alcoholic Beverages are Sold AND Consumed if no CCH permit.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i="0">
                <a:solidFill>
                  <a:schemeClr val="bg1"/>
                </a:solidFill>
              </a:rPr>
              <a:t>Courthouses, State Buildings, and Federal Property.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1001</TotalTime>
  <Words>1010</Words>
  <Application>Microsoft Office PowerPoint</Application>
  <PresentationFormat>On-screen Show (4:3)</PresentationFormat>
  <Paragraphs>169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Calisto MT</vt:lpstr>
      <vt:lpstr>Wingdings 2</vt:lpstr>
      <vt:lpstr>Slate</vt:lpstr>
      <vt:lpstr>PPSB Firearms Training</vt:lpstr>
      <vt:lpstr>Training Objectives</vt:lpstr>
      <vt:lpstr>Training Objectives</vt:lpstr>
      <vt:lpstr>PowerPoint Presentation</vt:lpstr>
      <vt:lpstr>PowerPoint Presentation</vt:lpstr>
      <vt:lpstr>PowerPoint Presentation</vt:lpstr>
      <vt:lpstr>ABILITY OPPORTUNITY JEOPARDY</vt:lpstr>
      <vt:lpstr>Use of Force Continuum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Flashlight Techniques</vt:lpstr>
      <vt:lpstr>PowerPoint Presentation</vt:lpstr>
      <vt:lpstr>PowerPoint Presentation</vt:lpstr>
      <vt:lpstr>PowerPoint Presentation</vt:lpstr>
      <vt:lpstr>PowerPoint Presentation</vt:lpstr>
      <vt:lpstr>PPSB Courses of Fire</vt:lpstr>
    </vt:vector>
  </TitlesOfParts>
  <Company>NC Justice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sjohnson</dc:creator>
  <cp:lastModifiedBy>Battle, Karen A</cp:lastModifiedBy>
  <cp:revision>24</cp:revision>
  <cp:lastPrinted>2015-08-21T18:29:33Z</cp:lastPrinted>
  <dcterms:created xsi:type="dcterms:W3CDTF">2000-08-30T16:42:39Z</dcterms:created>
  <dcterms:modified xsi:type="dcterms:W3CDTF">2025-06-02T18:57:23Z</dcterms:modified>
</cp:coreProperties>
</file>